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9" r:id="rId1"/>
    <p:sldMasterId id="2147483767" r:id="rId2"/>
    <p:sldMasterId id="2147483775" r:id="rId3"/>
  </p:sldMasterIdLst>
  <p:notesMasterIdLst>
    <p:notesMasterId r:id="rId67"/>
  </p:notesMasterIdLst>
  <p:handoutMasterIdLst>
    <p:handoutMasterId r:id="rId68"/>
  </p:handoutMasterIdLst>
  <p:sldIdLst>
    <p:sldId id="264" r:id="rId4"/>
    <p:sldId id="414" r:id="rId5"/>
    <p:sldId id="465" r:id="rId6"/>
    <p:sldId id="280" r:id="rId7"/>
    <p:sldId id="364" r:id="rId8"/>
    <p:sldId id="463" r:id="rId9"/>
    <p:sldId id="453" r:id="rId10"/>
    <p:sldId id="311" r:id="rId11"/>
    <p:sldId id="305" r:id="rId12"/>
    <p:sldId id="304" r:id="rId13"/>
    <p:sldId id="418" r:id="rId14"/>
    <p:sldId id="318" r:id="rId15"/>
    <p:sldId id="319" r:id="rId16"/>
    <p:sldId id="474" r:id="rId17"/>
    <p:sldId id="592" r:id="rId18"/>
    <p:sldId id="477" r:id="rId19"/>
    <p:sldId id="320" r:id="rId20"/>
    <p:sldId id="321" r:id="rId21"/>
    <p:sldId id="322" r:id="rId22"/>
    <p:sldId id="256" r:id="rId23"/>
    <p:sldId id="330" r:id="rId24"/>
    <p:sldId id="323" r:id="rId25"/>
    <p:sldId id="324" r:id="rId26"/>
    <p:sldId id="303" r:id="rId27"/>
    <p:sldId id="479" r:id="rId28"/>
    <p:sldId id="370" r:id="rId29"/>
    <p:sldId id="369" r:id="rId30"/>
    <p:sldId id="367" r:id="rId31"/>
    <p:sldId id="368" r:id="rId32"/>
    <p:sldId id="371" r:id="rId33"/>
    <p:sldId id="372" r:id="rId34"/>
    <p:sldId id="375" r:id="rId35"/>
    <p:sldId id="377" r:id="rId36"/>
    <p:sldId id="378" r:id="rId37"/>
    <p:sldId id="379" r:id="rId38"/>
    <p:sldId id="380" r:id="rId39"/>
    <p:sldId id="410" r:id="rId40"/>
    <p:sldId id="295" r:id="rId41"/>
    <p:sldId id="291" r:id="rId42"/>
    <p:sldId id="308" r:id="rId43"/>
    <p:sldId id="381" r:id="rId44"/>
    <p:sldId id="419" r:id="rId45"/>
    <p:sldId id="340" r:id="rId46"/>
    <p:sldId id="471" r:id="rId47"/>
    <p:sldId id="384" r:id="rId48"/>
    <p:sldId id="385" r:id="rId49"/>
    <p:sldId id="386" r:id="rId50"/>
    <p:sldId id="387" r:id="rId51"/>
    <p:sldId id="388" r:id="rId52"/>
    <p:sldId id="389" r:id="rId53"/>
    <p:sldId id="406" r:id="rId54"/>
    <p:sldId id="390" r:id="rId55"/>
    <p:sldId id="391" r:id="rId56"/>
    <p:sldId id="480" r:id="rId57"/>
    <p:sldId id="472" r:id="rId58"/>
    <p:sldId id="265" r:id="rId59"/>
    <p:sldId id="475" r:id="rId60"/>
    <p:sldId id="476" r:id="rId61"/>
    <p:sldId id="283" r:id="rId62"/>
    <p:sldId id="473" r:id="rId63"/>
    <p:sldId id="481" r:id="rId64"/>
    <p:sldId id="466" r:id="rId65"/>
    <p:sldId id="286" r:id="rId66"/>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Times New Roman" charset="0"/>
        <a:ea typeface="ヒラギノ角ゴ Pro W3" charset="-128"/>
        <a:cs typeface="+mn-cs"/>
      </a:defRPr>
    </a:lvl5pPr>
    <a:lvl6pPr marL="2286000" algn="l" defTabSz="914400" rtl="0" eaLnBrk="1" latinLnBrk="0" hangingPunct="1">
      <a:defRPr sz="2400" kern="1200">
        <a:solidFill>
          <a:schemeClr val="tx1"/>
        </a:solidFill>
        <a:latin typeface="Times New Roman" charset="0"/>
        <a:ea typeface="ヒラギノ角ゴ Pro W3" charset="-128"/>
        <a:cs typeface="+mn-cs"/>
      </a:defRPr>
    </a:lvl6pPr>
    <a:lvl7pPr marL="2743200" algn="l" defTabSz="914400" rtl="0" eaLnBrk="1" latinLnBrk="0" hangingPunct="1">
      <a:defRPr sz="2400" kern="1200">
        <a:solidFill>
          <a:schemeClr val="tx1"/>
        </a:solidFill>
        <a:latin typeface="Times New Roman" charset="0"/>
        <a:ea typeface="ヒラギノ角ゴ Pro W3" charset="-128"/>
        <a:cs typeface="+mn-cs"/>
      </a:defRPr>
    </a:lvl7pPr>
    <a:lvl8pPr marL="3200400" algn="l" defTabSz="914400" rtl="0" eaLnBrk="1" latinLnBrk="0" hangingPunct="1">
      <a:defRPr sz="2400" kern="1200">
        <a:solidFill>
          <a:schemeClr val="tx1"/>
        </a:solidFill>
        <a:latin typeface="Times New Roman" charset="0"/>
        <a:ea typeface="ヒラギノ角ゴ Pro W3" charset="-128"/>
        <a:cs typeface="+mn-cs"/>
      </a:defRPr>
    </a:lvl8pPr>
    <a:lvl9pPr marL="3657600" algn="l" defTabSz="914400" rtl="0" eaLnBrk="1" latinLnBrk="0" hangingPunct="1">
      <a:defRPr sz="2400" kern="1200">
        <a:solidFill>
          <a:schemeClr val="tx1"/>
        </a:solidFill>
        <a:latin typeface="Times New Roman" charset="0"/>
        <a:ea typeface="ヒラギノ角ゴ Pro W3" charset="-128"/>
        <a:cs typeface="+mn-cs"/>
      </a:defRPr>
    </a:lvl9pPr>
  </p:defaultTextStyle>
  <p:extLst>
    <p:ext uri="{521415D9-36F7-43E2-AB2F-B90AF26B5E84}">
      <p14:sectionLst xmlns:p14="http://schemas.microsoft.com/office/powerpoint/2010/main">
        <p14:section name="Default Section" id="{48B637F5-0650-AB46-89FE-10CBC76CD799}">
          <p14:sldIdLst>
            <p14:sldId id="264"/>
            <p14:sldId id="414"/>
            <p14:sldId id="465"/>
            <p14:sldId id="280"/>
            <p14:sldId id="364"/>
            <p14:sldId id="463"/>
            <p14:sldId id="453"/>
            <p14:sldId id="311"/>
            <p14:sldId id="305"/>
            <p14:sldId id="304"/>
            <p14:sldId id="418"/>
            <p14:sldId id="318"/>
            <p14:sldId id="319"/>
            <p14:sldId id="474"/>
            <p14:sldId id="592"/>
            <p14:sldId id="477"/>
            <p14:sldId id="320"/>
            <p14:sldId id="321"/>
            <p14:sldId id="322"/>
            <p14:sldId id="256"/>
            <p14:sldId id="330"/>
            <p14:sldId id="323"/>
            <p14:sldId id="324"/>
            <p14:sldId id="303"/>
            <p14:sldId id="479"/>
            <p14:sldId id="370"/>
          </p14:sldIdLst>
        </p14:section>
        <p14:section name="COMPASS" id="{64BDFDF1-D167-AE41-8BF8-0F0598E890EA}">
          <p14:sldIdLst>
            <p14:sldId id="369"/>
            <p14:sldId id="367"/>
            <p14:sldId id="368"/>
            <p14:sldId id="371"/>
            <p14:sldId id="372"/>
            <p14:sldId id="375"/>
            <p14:sldId id="377"/>
            <p14:sldId id="378"/>
            <p14:sldId id="379"/>
            <p14:sldId id="380"/>
          </p14:sldIdLst>
        </p14:section>
        <p14:section name="Single-cell genomics" id="{DEBE50E9-EFF6-094B-821D-A2AA210CEF95}">
          <p14:sldIdLst>
            <p14:sldId id="410"/>
            <p14:sldId id="295"/>
            <p14:sldId id="291"/>
            <p14:sldId id="308"/>
            <p14:sldId id="381"/>
            <p14:sldId id="419"/>
            <p14:sldId id="340"/>
            <p14:sldId id="471"/>
            <p14:sldId id="384"/>
            <p14:sldId id="385"/>
            <p14:sldId id="386"/>
            <p14:sldId id="387"/>
            <p14:sldId id="388"/>
            <p14:sldId id="389"/>
            <p14:sldId id="406"/>
            <p14:sldId id="390"/>
            <p14:sldId id="391"/>
            <p14:sldId id="480"/>
            <p14:sldId id="472"/>
            <p14:sldId id="265"/>
            <p14:sldId id="475"/>
            <p14:sldId id="476"/>
            <p14:sldId id="283"/>
            <p14:sldId id="473"/>
            <p14:sldId id="481"/>
            <p14:sldId id="466"/>
            <p14:sldId id="286"/>
          </p14:sldIdLst>
        </p14:section>
      </p14:sectionLst>
    </p:ext>
    <p:ext uri="{EFAFB233-063F-42B5-8137-9DF3F51BA10A}">
      <p15:sldGuideLst xmlns:p15="http://schemas.microsoft.com/office/powerpoint/2012/main">
        <p15:guide id="1" orient="horz" pos="1036" userDrawn="1">
          <p15:clr>
            <a:srgbClr val="A4A3A4"/>
          </p15:clr>
        </p15:guide>
        <p15:guide id="2" orient="horz" pos="3910" userDrawn="1">
          <p15:clr>
            <a:srgbClr val="A4A3A4"/>
          </p15:clr>
        </p15:guide>
        <p15:guide id="3" orient="horz" pos="840" userDrawn="1">
          <p15:clr>
            <a:srgbClr val="A4A3A4"/>
          </p15:clr>
        </p15:guide>
        <p15:guide id="4" orient="horz" pos="4168" userDrawn="1">
          <p15:clr>
            <a:srgbClr val="A4A3A4"/>
          </p15:clr>
        </p15:guide>
        <p15:guide id="5" pos="7100" userDrawn="1">
          <p15:clr>
            <a:srgbClr val="A4A3A4"/>
          </p15:clr>
        </p15:guide>
        <p15:guide id="6" pos="2089" userDrawn="1">
          <p15:clr>
            <a:srgbClr val="A4A3A4"/>
          </p15:clr>
        </p15:guide>
        <p15:guide id="7" pos="1199" userDrawn="1">
          <p15:clr>
            <a:srgbClr val="A4A3A4"/>
          </p15:clr>
        </p15:guide>
        <p15:guide id="8" pos="38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CCCD"/>
    <a:srgbClr val="6B50EE"/>
    <a:srgbClr val="D2F056"/>
    <a:srgbClr val="5630EE"/>
    <a:srgbClr val="EAA3C9"/>
    <a:srgbClr val="1C3B61"/>
    <a:srgbClr val="18243D"/>
    <a:srgbClr val="6FB433"/>
    <a:srgbClr val="CC006A"/>
    <a:srgbClr val="329F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1800B6-E528-454E-B782-EE9369CE7445}" v="2" dt="2020-01-21T19:17:06.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06"/>
    <p:restoredTop sz="91222"/>
  </p:normalViewPr>
  <p:slideViewPr>
    <p:cSldViewPr snapToGrid="0">
      <p:cViewPr varScale="1">
        <p:scale>
          <a:sx n="104" d="100"/>
          <a:sy n="104" d="100"/>
        </p:scale>
        <p:origin x="402" y="102"/>
      </p:cViewPr>
      <p:guideLst>
        <p:guide orient="horz" pos="1036"/>
        <p:guide orient="horz" pos="3910"/>
        <p:guide orient="horz" pos="840"/>
        <p:guide orient="horz" pos="4168"/>
        <p:guide pos="7100"/>
        <p:guide pos="2089"/>
        <p:guide pos="1199"/>
        <p:guide pos="3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42" d="100"/>
          <a:sy n="142" d="100"/>
        </p:scale>
        <p:origin x="-541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ea typeface="+mn-ea"/>
                <a:cs typeface="+mn-cs"/>
              </a:defRPr>
            </a:lvl1pPr>
          </a:lstStyle>
          <a:p>
            <a:pPr>
              <a:defRPr/>
            </a:pPr>
            <a:endParaRPr lang="en-US"/>
          </a:p>
        </p:txBody>
      </p:sp>
      <p:sp>
        <p:nvSpPr>
          <p:cNvPr id="2765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ea typeface="+mn-ea"/>
                <a:cs typeface="+mn-cs"/>
              </a:defRPr>
            </a:lvl1pPr>
          </a:lstStyle>
          <a:p>
            <a:pPr>
              <a:defRPr/>
            </a:pPr>
            <a:endParaRPr lang="en-US"/>
          </a:p>
        </p:txBody>
      </p:sp>
      <p:sp>
        <p:nvSpPr>
          <p:cNvPr id="2765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ea typeface="+mn-ea"/>
                <a:cs typeface="+mn-cs"/>
              </a:defRPr>
            </a:lvl1pPr>
          </a:lstStyle>
          <a:p>
            <a:pPr>
              <a:defRPr/>
            </a:pPr>
            <a:endParaRPr lang="en-US"/>
          </a:p>
        </p:txBody>
      </p:sp>
      <p:sp>
        <p:nvSpPr>
          <p:cNvPr id="2765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D3C7402-9802-D64D-9142-0D486F608EF9}" type="slidenum">
              <a:rPr lang="en-US" altLang="en-US"/>
              <a:pPr>
                <a:defRPr/>
              </a:pPr>
              <a:t>‹#›</a:t>
            </a:fld>
            <a:endParaRPr lang="en-US" altLang="en-US"/>
          </a:p>
        </p:txBody>
      </p:sp>
    </p:spTree>
    <p:extLst>
      <p:ext uri="{BB962C8B-B14F-4D97-AF65-F5344CB8AC3E}">
        <p14:creationId xmlns:p14="http://schemas.microsoft.com/office/powerpoint/2010/main" val="1100589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Times New Roman" charset="0"/>
                <a:ea typeface="ヒラギノ角ゴ Pro W3"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71BE8A4F-1F99-4D4D-ABE4-5E2991E09978}" type="datetimeFigureOut">
              <a:rPr lang="en-US" altLang="en-US"/>
              <a:pPr>
                <a:defRPr/>
              </a:pPr>
              <a:t>2/23/2020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Times New Roman" charset="0"/>
                <a:ea typeface="ヒラギノ角ゴ Pro W3"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AD5BF61-0CB7-244D-A068-E0D02668C2CE}" type="slidenum">
              <a:rPr lang="en-US" altLang="en-US"/>
              <a:pPr>
                <a:defRPr/>
              </a:pPr>
              <a:t>‹#›</a:t>
            </a:fld>
            <a:endParaRPr lang="en-US" altLang="en-US"/>
          </a:p>
        </p:txBody>
      </p:sp>
    </p:spTree>
    <p:extLst>
      <p:ext uri="{BB962C8B-B14F-4D97-AF65-F5344CB8AC3E}">
        <p14:creationId xmlns:p14="http://schemas.microsoft.com/office/powerpoint/2010/main" val="31962617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ヒラギノ角ゴ Pro W3" charset="-128"/>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742950" indent="-285750">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7E4E3788-AB28-104E-A20D-877951C3D482}" type="slidenum">
              <a:rPr lang="en-US" altLang="en-US" sz="1200"/>
              <a:pPr/>
              <a:t>1</a:t>
            </a:fld>
            <a:endParaRPr lang="en-US" altLang="en-US" sz="1200"/>
          </a:p>
        </p:txBody>
      </p:sp>
    </p:spTree>
    <p:extLst>
      <p:ext uri="{BB962C8B-B14F-4D97-AF65-F5344CB8AC3E}">
        <p14:creationId xmlns:p14="http://schemas.microsoft.com/office/powerpoint/2010/main" val="1327814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AD5BF61-0CB7-244D-A068-E0D02668C2CE}" type="slidenum">
              <a:rPr lang="en-US" altLang="en-US" smtClean="0"/>
              <a:pPr>
                <a:defRPr/>
              </a:pPr>
              <a:t>16</a:t>
            </a:fld>
            <a:endParaRPr lang="en-US" altLang="en-US"/>
          </a:p>
        </p:txBody>
      </p:sp>
    </p:spTree>
    <p:extLst>
      <p:ext uri="{BB962C8B-B14F-4D97-AF65-F5344CB8AC3E}">
        <p14:creationId xmlns:p14="http://schemas.microsoft.com/office/powerpoint/2010/main" val="201704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Reports that CD8 T cells co-expressing HLA-DR and CD28 can exhibit anti-viral properties \cite{landay1993activated}, as well as reports of CD28 dependent rescue of exhausted CD8 T cells by anti-PD1 therapies in mice \cite{kamphorst2017rescue}, led us to investigate the association between the abundance of the therapeutic-response-associated sub-populations discovered by FAUST and tumor viral status of each subject. </a:t>
            </a:r>
            <a:endParaRPr lang="en-US" dirty="0"/>
          </a:p>
          <a:p>
            <a:r>
              <a:rPr lang="en-US"/>
              <a:t>We adapted the differential abundance GLMM to test for an interaction between response to therapy and tumor viral status in </a:t>
            </a:r>
            <a:r>
              <a:rPr lang="en-US" dirty="0"/>
              <a:t>the </a:t>
            </a:r>
            <a:r>
              <a:rPr lang="en-US"/>
              <a:t>four significant FAUST phenotypes (Figure~\ref{</a:t>
            </a:r>
            <a:r>
              <a:rPr lang="en-US" dirty="0"/>
              <a:t>figure</a:t>
            </a:r>
            <a:r>
              <a:rPr lang="en-US"/>
              <a:t>:CITN09figure}A).</a:t>
            </a:r>
            <a:endParaRPr lang="en-US" dirty="0"/>
          </a:p>
          <a:p>
            <a:r>
              <a:rPr lang="en-US"/>
              <a:t>This interaction was statistically significant (PD-1 dim $p = 0.027$; PD-1 bright $p = 0.008$) for both CD8+ correlates (Figure \ref{figure:CITN09figure}B). </a:t>
            </a:r>
            <a:endParaRPr lang="en-US" dirty="0"/>
          </a:p>
          <a:p>
            <a:r>
              <a:rPr lang="en-US"/>
              <a:t>This suggested that the CD8+ T cells may be particularly relevant to anti-tumor response in subjects with virus-positive tumors. </a:t>
            </a:r>
            <a:endParaRPr lang="en-US" dirty="0"/>
          </a:p>
        </p:txBody>
      </p:sp>
      <p:sp>
        <p:nvSpPr>
          <p:cNvPr id="4" name="Slide Number Placeholder 3"/>
          <p:cNvSpPr>
            <a:spLocks noGrp="1"/>
          </p:cNvSpPr>
          <p:nvPr>
            <p:ph type="sldNum" sz="quarter" idx="5"/>
          </p:nvPr>
        </p:nvSpPr>
        <p:spPr/>
        <p:txBody>
          <a:bodyPr/>
          <a:lstStyle/>
          <a:p>
            <a:fld id="{98EE1569-D5E1-584D-9387-99F3E7BE1223}" type="slidenum">
              <a:rPr lang="en-US" smtClean="0"/>
              <a:t>17</a:t>
            </a:fld>
            <a:endParaRPr lang="en-US"/>
          </a:p>
        </p:txBody>
      </p:sp>
    </p:spTree>
    <p:extLst>
      <p:ext uri="{BB962C8B-B14F-4D97-AF65-F5344CB8AC3E}">
        <p14:creationId xmlns:p14="http://schemas.microsoft.com/office/powerpoint/2010/main" val="291067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further investigate the relevance of these CD8+ T cells, we examined published data on PD-1 immunohistochemistry (IHC) staining in tumor biopsies from the same patients (described in  \cite{giraldo2018multidimensional}). </a:t>
            </a:r>
          </a:p>
          <a:p>
            <a:r>
              <a:rPr lang="en-US"/>
              <a:t>Importantly, the in-tumor PD-1 measurement is a known outcome correlate in MCC \cite{giraldo2018multidimensional}. </a:t>
            </a:r>
          </a:p>
          <a:p>
            <a:r>
              <a:rPr lang="en-US"/>
              <a:t>Limited overlap between the assays resulted in only five subjects where both flow cytometry and tumor biopsy anti-PD-1 IHC staining were available, and only four of these were virus-positive. </a:t>
            </a:r>
          </a:p>
          <a:p>
            <a:r>
              <a:rPr lang="en-US"/>
              <a:t>Nonetheless, the frequencies of the CD8+ T cells were strongly correlated (PD-1 dim $\rho = 0.928$; PD-1 Bright $\rho = 0.631$) with the PD-1 total IHC measurements within the four virus-positive subjects (Figure \ref{figure:CITN09figure}C).</a:t>
            </a:r>
          </a:p>
        </p:txBody>
      </p:sp>
      <p:sp>
        <p:nvSpPr>
          <p:cNvPr id="4" name="Slide Number Placeholder 3"/>
          <p:cNvSpPr>
            <a:spLocks noGrp="1"/>
          </p:cNvSpPr>
          <p:nvPr>
            <p:ph type="sldNum" sz="quarter" idx="5"/>
          </p:nvPr>
        </p:nvSpPr>
        <p:spPr/>
        <p:txBody>
          <a:bodyPr/>
          <a:lstStyle/>
          <a:p>
            <a:fld id="{98EE1569-D5E1-584D-9387-99F3E7BE1223}" type="slidenum">
              <a:rPr lang="en-US" smtClean="0"/>
              <a:t>18</a:t>
            </a:fld>
            <a:endParaRPr lang="en-US"/>
          </a:p>
        </p:txBody>
      </p:sp>
    </p:spTree>
    <p:extLst>
      <p:ext uri="{BB962C8B-B14F-4D97-AF65-F5344CB8AC3E}">
        <p14:creationId xmlns:p14="http://schemas.microsoft.com/office/powerpoint/2010/main" val="399068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examined published TCR clonality data generated from patient tumor samples, described in \cite{miller2018merkel}.</a:t>
            </a:r>
          </a:p>
          <a:p>
            <a:r>
              <a:rPr lang="en-US"/>
              <a:t>Ten </a:t>
            </a:r>
            <a:r>
              <a:rPr lang="en-US" dirty="0"/>
              <a:t>subjects </a:t>
            </a:r>
            <a:r>
              <a:rPr lang="en-US"/>
              <a:t>passing clonality QC were common to </a:t>
            </a:r>
            <a:r>
              <a:rPr lang="en-US" dirty="0"/>
              <a:t>the </a:t>
            </a:r>
            <a:r>
              <a:rPr lang="en-US"/>
              <a:t>two datasets, six of which were virus positive</a:t>
            </a:r>
            <a:r>
              <a:rPr lang="en-US" dirty="0"/>
              <a:t>.</a:t>
            </a:r>
            <a:r>
              <a:rPr lang="en-US"/>
              <a:t> </a:t>
            </a:r>
            <a:endParaRPr lang="en-US" dirty="0"/>
          </a:p>
          <a:p>
            <a:r>
              <a:rPr lang="en-US"/>
              <a:t>Frequencies of the CD8+ FAUST </a:t>
            </a:r>
            <a:r>
              <a:rPr lang="en-US" dirty="0"/>
              <a:t>populations </a:t>
            </a:r>
            <a:r>
              <a:rPr lang="en-US"/>
              <a:t>within these six subjects were strongly correlated (PD-1 dim $\rho = 0.961$; PD-1 Bright $\rho = 0.823$) with the measurement of productive clonality (Figure \ref{figure:CITN09figure}D).</a:t>
            </a:r>
            <a:endParaRPr lang="en-US" dirty="0"/>
          </a:p>
        </p:txBody>
      </p:sp>
      <p:sp>
        <p:nvSpPr>
          <p:cNvPr id="4" name="Slide Number Placeholder 3"/>
          <p:cNvSpPr>
            <a:spLocks noGrp="1"/>
          </p:cNvSpPr>
          <p:nvPr>
            <p:ph type="sldNum" sz="quarter" idx="5"/>
          </p:nvPr>
        </p:nvSpPr>
        <p:spPr/>
        <p:txBody>
          <a:bodyPr/>
          <a:lstStyle/>
          <a:p>
            <a:fld id="{98EE1569-D5E1-584D-9387-99F3E7BE1223}" type="slidenum">
              <a:rPr lang="en-US" smtClean="0"/>
              <a:t>19</a:t>
            </a:fld>
            <a:endParaRPr lang="en-US"/>
          </a:p>
        </p:txBody>
      </p:sp>
    </p:spTree>
    <p:extLst>
      <p:ext uri="{BB962C8B-B14F-4D97-AF65-F5344CB8AC3E}">
        <p14:creationId xmlns:p14="http://schemas.microsoft.com/office/powerpoint/2010/main" val="2309025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Downloaded cryopreserved </a:t>
            </a:r>
            <a:r>
              <a:rPr lang="en-US" dirty="0" err="1"/>
              <a:t>CyTOF</a:t>
            </a:r>
            <a:r>
              <a:rPr lang="en-US" dirty="0"/>
              <a:t> PBMC data from “Distinct predictive biomarker candidates for response to anti-CTLA-4 and anti-PD-1 immunotherapy in melanoma patients” by Subrahmanyam, Priyanka B and Dong, </a:t>
            </a:r>
            <a:r>
              <a:rPr lang="en-US" dirty="0" err="1"/>
              <a:t>Zhiwan</a:t>
            </a:r>
            <a:r>
              <a:rPr lang="en-US" dirty="0"/>
              <a:t> …[authors omitted]… </a:t>
            </a:r>
            <a:r>
              <a:rPr lang="en-US" dirty="0" err="1"/>
              <a:t>Maecker</a:t>
            </a:r>
            <a:r>
              <a:rPr lang="en-US" dirty="0"/>
              <a:t>, Holden T and Hodi, F Stephen.</a:t>
            </a:r>
          </a:p>
          <a:p>
            <a:endParaRPr lang="en-US" dirty="0"/>
          </a:p>
          <a:p>
            <a:r>
              <a:rPr lang="en-US" dirty="0"/>
              <a:t>This figure shows relative abundance of CD4+/CD8+ cells whose phenotypes match those determined by FAUST in the MCC trial are associated with positive response to treatment by pembrolizumab in an independent melanoma study</a:t>
            </a:r>
          </a:p>
          <a:p>
            <a:r>
              <a:rPr lang="en-US" dirty="0"/>
              <a:t>    A) Published </a:t>
            </a:r>
            <a:r>
              <a:rPr lang="en-US" dirty="0" err="1"/>
              <a:t>CyTOF</a:t>
            </a:r>
            <a:r>
              <a:rPr lang="en-US" dirty="0"/>
              <a:t> data from the metastatic melanoma trial \cite{subrahmanyam2018distinct} was downloaded from Flow Repository (Repository ID FR-FCM-ZYKP), and the manual gating strategy (reported in figure 1 of  \cite{subrahmanyam2018distinct}) was reproduced in unstimulated samples using </a:t>
            </a:r>
            <a:r>
              <a:rPr lang="en-US" dirty="0" err="1"/>
              <a:t>openCyto</a:t>
            </a:r>
            <a:r>
              <a:rPr lang="en-US" dirty="0"/>
              <a:t> \cite{finak2014opencyto}. Here, we visualize our reproduction of the manual gating strategy for a single sample. </a:t>
            </a:r>
          </a:p>
          <a:p>
            <a:r>
              <a:rPr lang="en-US" dirty="0"/>
              <a:t>    %The manual gating strategy was </a:t>
            </a:r>
            <a:r>
              <a:rPr lang="en-US" dirty="0" err="1"/>
              <a:t>implented</a:t>
            </a:r>
            <a:r>
              <a:rPr lang="en-US" dirty="0"/>
              <a:t> using the R package</a:t>
            </a:r>
          </a:p>
          <a:p>
            <a:r>
              <a:rPr lang="en-US" dirty="0"/>
              <a:t>    B) Boxplots of the abundance of CD8+ PD-1+ CD28+ HLA-DR+ T cells in unstimulated baseline samples for subjects that were treated with Pembrolizumab. </a:t>
            </a:r>
          </a:p>
          <a:p>
            <a:r>
              <a:rPr lang="en-US" dirty="0"/>
              <a:t>    This population was targeted by first using FAUST to compute annotation boundaries for the listed markers within live intact singlets for each sample, and then using those boundaries to determine counts of cells with the stated phenotype.</a:t>
            </a:r>
          </a:p>
          <a:p>
            <a:r>
              <a:rPr lang="en-US" dirty="0"/>
              <a:t>    C) Boxplots of the abundance of CD4+ PD-1+ CD28+ HLA-DR- T cells in unstimulated baseline samples for subjects that were treated with Pembrolizumab. </a:t>
            </a:r>
          </a:p>
          <a:p>
            <a:r>
              <a:rPr lang="en-US" dirty="0"/>
              <a:t>    This population was targeted using the same boundaries used to target the CD8 population.</a:t>
            </a:r>
          </a:p>
          <a:p>
            <a:r>
              <a:rPr lang="en-US" dirty="0"/>
              <a:t>    Both the CD8+ and CD4+ phenotypes matched the FAUST phenotypes from the MCC trial exactly, up to the number of annotation boundaries determined for each marker.</a:t>
            </a:r>
          </a:p>
          <a:p>
            <a:r>
              <a:rPr lang="en-US" dirty="0"/>
              <a:t>    In this trial, FAUST determined single annotation boundaries for each marker; in the MCC trial, FAUST determined two boundaries for CD4 and PD-1.</a:t>
            </a:r>
          </a:p>
          <a:p>
            <a:r>
              <a:rPr lang="en-US" dirty="0"/>
              <a:t>    All p-values are </a:t>
            </a:r>
            <a:r>
              <a:rPr lang="en-US" dirty="0" err="1"/>
              <a:t>computding</a:t>
            </a:r>
            <a:r>
              <a:rPr lang="en-US" dirty="0"/>
              <a:t> from fitting the binomial GLMM \</a:t>
            </a:r>
            <a:r>
              <a:rPr lang="en-US" dirty="0" err="1"/>
              <a:t>eqref</a:t>
            </a:r>
            <a:r>
              <a:rPr lang="en-US" dirty="0"/>
              <a:t>{</a:t>
            </a:r>
            <a:r>
              <a:rPr lang="en-US" dirty="0" err="1"/>
              <a:t>methods:baseModel</a:t>
            </a:r>
            <a:r>
              <a:rPr lang="en-US" dirty="0"/>
              <a:t>} described in the sub-section \ref{methods:citn09tcelldesc} of section \ref{</a:t>
            </a:r>
            <a:r>
              <a:rPr lang="en-US" dirty="0" err="1"/>
              <a:t>section:methods</a:t>
            </a:r>
            <a:r>
              <a:rPr lang="en-US" dirty="0"/>
              <a:t>} to counts in theses samples.</a:t>
            </a:r>
          </a:p>
          <a:p>
            <a:endParaRPr lang="en-US" dirty="0"/>
          </a:p>
        </p:txBody>
      </p:sp>
      <p:sp>
        <p:nvSpPr>
          <p:cNvPr id="4" name="Slide Number Placeholder 3"/>
          <p:cNvSpPr>
            <a:spLocks noGrp="1"/>
          </p:cNvSpPr>
          <p:nvPr>
            <p:ph type="sldNum" sz="quarter" idx="5"/>
          </p:nvPr>
        </p:nvSpPr>
        <p:spPr/>
        <p:txBody>
          <a:bodyPr/>
          <a:lstStyle/>
          <a:p>
            <a:fld id="{FD2BEEE5-E94C-9F4A-B96F-288ED57015D7}" type="slidenum">
              <a:rPr lang="en-US" smtClean="0"/>
              <a:t>20</a:t>
            </a:fld>
            <a:endParaRPr lang="en-US"/>
          </a:p>
        </p:txBody>
      </p:sp>
    </p:spTree>
    <p:extLst>
      <p:ext uri="{BB962C8B-B14F-4D97-AF65-F5344CB8AC3E}">
        <p14:creationId xmlns:p14="http://schemas.microsoft.com/office/powerpoint/2010/main" val="1451579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AD5BF61-0CB7-244D-A068-E0D02668C2CE}" type="slidenum">
              <a:rPr lang="en-US" altLang="en-US" smtClean="0"/>
              <a:pPr>
                <a:defRPr/>
              </a:pPr>
              <a:t>26</a:t>
            </a:fld>
            <a:endParaRPr lang="en-US" altLang="en-US"/>
          </a:p>
        </p:txBody>
      </p:sp>
    </p:spTree>
    <p:extLst>
      <p:ext uri="{BB962C8B-B14F-4D97-AF65-F5344CB8AC3E}">
        <p14:creationId xmlns:p14="http://schemas.microsoft.com/office/powerpoint/2010/main" val="271861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Slide 16</a:t>
            </a:r>
          </a:p>
          <a:p>
            <a:endParaRPr lang="en-US" altLang="en-US" dirty="0"/>
          </a:p>
          <a:p>
            <a:r>
              <a:rPr lang="en-US" altLang="en-US" dirty="0"/>
              <a:t>www.</a:t>
            </a:r>
            <a:r>
              <a:rPr lang="en-US" altLang="en-US" b="1" dirty="0"/>
              <a:t>ScienceTranslationalMedicine</a:t>
            </a:r>
            <a:r>
              <a:rPr lang="en-US" altLang="en-US" dirty="0"/>
              <a:t>.org 25 March 2015 Vol 7 Issue 280 280ps7</a:t>
            </a:r>
          </a:p>
          <a:p>
            <a:r>
              <a:rPr lang="en-US" altLang="en-US" dirty="0"/>
              <a:t>Adoptive cellular therapy: A race to the finish line - Carl H. June,1* Stanley R. Riddell,2* Ton N. Schumacher3*</a:t>
            </a:r>
          </a:p>
          <a:p>
            <a:endParaRPr lang="en-US" altLang="en-US" b="1" dirty="0"/>
          </a:p>
          <a:p>
            <a:r>
              <a:rPr lang="en-US" altLang="en-US" dirty="0"/>
              <a:t>Adoptive cell therapy is currently represented by three general approaches. TILs are produced after surgical excision of tumor and enrichment</a:t>
            </a:r>
          </a:p>
          <a:p>
            <a:r>
              <a:rPr lang="en-US" altLang="en-US" dirty="0"/>
              <a:t>and expansion of TILs from a disaggregated tumor biopsy sample. TCR- and CAR-modified T cells are produced from peripheral blood lymphocytes</a:t>
            </a:r>
          </a:p>
          <a:p>
            <a:r>
              <a:rPr lang="en-US" altLang="en-US" dirty="0"/>
              <a:t>in a manufacturing step that includes introduction of the desired receptor through viral or nonviral methods in order to engineer cells. Patients</a:t>
            </a:r>
          </a:p>
          <a:p>
            <a:r>
              <a:rPr lang="en-US" altLang="en-US" dirty="0"/>
              <a:t>often receive a lymphodepleting chemotherapy regimen before infusion.  PBMC, peripheral blood mononuclear cell.</a:t>
            </a:r>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57066" indent="-291179" eaLnBrk="0" hangingPunct="0">
              <a:spcBef>
                <a:spcPct val="30000"/>
              </a:spcBef>
              <a:defRPr sz="1200">
                <a:solidFill>
                  <a:schemeClr val="tx1"/>
                </a:solidFill>
                <a:latin typeface="Calibri" pitchFamily="34" charset="0"/>
              </a:defRPr>
            </a:lvl2pPr>
            <a:lvl3pPr marL="1164717" indent="-232943" eaLnBrk="0" hangingPunct="0">
              <a:spcBef>
                <a:spcPct val="30000"/>
              </a:spcBef>
              <a:defRPr sz="1200">
                <a:solidFill>
                  <a:schemeClr val="tx1"/>
                </a:solidFill>
                <a:latin typeface="Calibri" pitchFamily="34" charset="0"/>
              </a:defRPr>
            </a:lvl3pPr>
            <a:lvl4pPr marL="1630604" indent="-232943" eaLnBrk="0" hangingPunct="0">
              <a:spcBef>
                <a:spcPct val="30000"/>
              </a:spcBef>
              <a:defRPr sz="1200">
                <a:solidFill>
                  <a:schemeClr val="tx1"/>
                </a:solidFill>
                <a:latin typeface="Calibri" pitchFamily="34" charset="0"/>
              </a:defRPr>
            </a:lvl4pPr>
            <a:lvl5pPr marL="2096491" indent="-232943" eaLnBrk="0" hangingPunct="0">
              <a:spcBef>
                <a:spcPct val="30000"/>
              </a:spcBef>
              <a:defRPr sz="1200">
                <a:solidFill>
                  <a:schemeClr val="tx1"/>
                </a:solidFill>
                <a:latin typeface="Calibri" pitchFamily="34" charset="0"/>
              </a:defRPr>
            </a:lvl5pPr>
            <a:lvl6pPr marL="2562377" indent="-232943" eaLnBrk="0" fontAlgn="base" hangingPunct="0">
              <a:spcBef>
                <a:spcPct val="30000"/>
              </a:spcBef>
              <a:spcAft>
                <a:spcPct val="0"/>
              </a:spcAft>
              <a:defRPr sz="1200">
                <a:solidFill>
                  <a:schemeClr val="tx1"/>
                </a:solidFill>
                <a:latin typeface="Calibri" pitchFamily="34" charset="0"/>
              </a:defRPr>
            </a:lvl6pPr>
            <a:lvl7pPr marL="3028264" indent="-232943" eaLnBrk="0" fontAlgn="base" hangingPunct="0">
              <a:spcBef>
                <a:spcPct val="30000"/>
              </a:spcBef>
              <a:spcAft>
                <a:spcPct val="0"/>
              </a:spcAft>
              <a:defRPr sz="1200">
                <a:solidFill>
                  <a:schemeClr val="tx1"/>
                </a:solidFill>
                <a:latin typeface="Calibri" pitchFamily="34" charset="0"/>
              </a:defRPr>
            </a:lvl7pPr>
            <a:lvl8pPr marL="3494151" indent="-232943" eaLnBrk="0" fontAlgn="base" hangingPunct="0">
              <a:spcBef>
                <a:spcPct val="30000"/>
              </a:spcBef>
              <a:spcAft>
                <a:spcPct val="0"/>
              </a:spcAft>
              <a:defRPr sz="1200">
                <a:solidFill>
                  <a:schemeClr val="tx1"/>
                </a:solidFill>
                <a:latin typeface="Calibri" pitchFamily="34" charset="0"/>
              </a:defRPr>
            </a:lvl8pPr>
            <a:lvl9pPr marL="3960038" indent="-232943"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defRPr/>
            </a:pPr>
            <a:fld id="{67687E16-0FD9-428C-973F-A298AFAB0C19}" type="slidenum">
              <a:rPr lang="en-US" altLang="en-US" smtClean="0">
                <a:solidFill>
                  <a:prstClr val="black"/>
                </a:solidFill>
                <a:latin typeface="Arial" charset="0"/>
              </a:rPr>
              <a:pPr eaLnBrk="1" hangingPunct="1">
                <a:spcBef>
                  <a:spcPct val="0"/>
                </a:spcBef>
                <a:defRPr/>
              </a:pPr>
              <a:t>43</a:t>
            </a:fld>
            <a:endParaRPr lang="en-US" altLang="en-US" dirty="0">
              <a:solidFill>
                <a:prstClr val="black"/>
              </a:solidFill>
              <a:latin typeface="Arial" charset="0"/>
            </a:endParaRPr>
          </a:p>
        </p:txBody>
      </p:sp>
    </p:spTree>
    <p:extLst>
      <p:ext uri="{BB962C8B-B14F-4D97-AF65-F5344CB8AC3E}">
        <p14:creationId xmlns:p14="http://schemas.microsoft.com/office/powerpoint/2010/main" val="863382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792FA3C2-E61A-FB4D-A2FB-720FEB5DBE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519B0FB1-E7E2-AA47-B00A-55E93DCBAD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Char char="Ø"/>
            </a:pPr>
            <a:r>
              <a:rPr lang="en-US" altLang="en-US">
                <a:ea typeface="ヒラギノ角ゴ Pro W3" panose="020B0300000000000000" pitchFamily="34" charset="-128"/>
              </a:rPr>
              <a:t>As you all know, CAR-T cells directed against CD19 have been remarkably successful in the treatment of relapsed/refractory B cell malignancies, in which in vivo expansion of CAR-T cells is an important factor associated with response rates and anti-tumor efficacy.  </a:t>
            </a:r>
          </a:p>
          <a:p>
            <a:pPr marL="171450" indent="-171450">
              <a:buFont typeface="Wingdings" pitchFamily="2" charset="2"/>
              <a:buChar char="Ø"/>
            </a:pPr>
            <a:endParaRPr lang="en-US" altLang="en-US">
              <a:ea typeface="ヒラギノ角ゴ Pro W3" panose="020B0300000000000000" pitchFamily="34" charset="-128"/>
            </a:endParaRPr>
          </a:p>
          <a:p>
            <a:pPr marL="171450" indent="-171450">
              <a:buFont typeface="Wingdings" pitchFamily="2" charset="2"/>
              <a:buChar char="Ø"/>
            </a:pPr>
            <a:r>
              <a:rPr lang="en-US" altLang="en-US">
                <a:ea typeface="ヒラギノ角ゴ Pro W3" panose="020B0300000000000000" pitchFamily="34" charset="-128"/>
              </a:rPr>
              <a:t>Here you can see that achieving higher peak CD8 CAR-T cell counts in the blood is associated with a higher likelihood of response in NHL patients.</a:t>
            </a:r>
          </a:p>
          <a:p>
            <a:pPr marL="171450" indent="-171450">
              <a:buFont typeface="Wingdings" pitchFamily="2" charset="2"/>
              <a:buChar char="Ø"/>
            </a:pPr>
            <a:endParaRPr lang="en-US" altLang="en-US">
              <a:ea typeface="ヒラギノ角ゴ Pro W3" panose="020B0300000000000000" pitchFamily="34" charset="-128"/>
            </a:endParaRPr>
          </a:p>
          <a:p>
            <a:pPr marL="171450" indent="-171450">
              <a:buFont typeface="Wingdings" pitchFamily="2" charset="2"/>
              <a:buChar char="Ø"/>
            </a:pPr>
            <a:r>
              <a:rPr lang="en-US" altLang="en-US">
                <a:ea typeface="ヒラギノ角ゴ Pro W3" panose="020B0300000000000000" pitchFamily="34" charset="-128"/>
              </a:rPr>
              <a:t>However, in vivo expansion of CAR-T cells is also associated with higher risk of toxicity such as cytokine release syndrome.  </a:t>
            </a:r>
          </a:p>
          <a:p>
            <a:pPr marL="171450" indent="-171450">
              <a:buFont typeface="Wingdings" pitchFamily="2" charset="2"/>
              <a:buChar char="Ø"/>
            </a:pPr>
            <a:endParaRPr lang="en-US" altLang="en-US">
              <a:ea typeface="ヒラギノ角ゴ Pro W3" panose="020B0300000000000000" pitchFamily="34" charset="-128"/>
            </a:endParaRPr>
          </a:p>
          <a:p>
            <a:pPr marL="171450" indent="-171450">
              <a:buFont typeface="Wingdings" pitchFamily="2" charset="2"/>
              <a:buChar char="Ø"/>
            </a:pPr>
            <a:r>
              <a:rPr lang="en-US" altLang="en-US">
                <a:ea typeface="ヒラギノ角ゴ Pro W3" panose="020B0300000000000000" pitchFamily="34" charset="-128"/>
              </a:rPr>
              <a:t>Despite the importance of CAR-T cell expansion on clinical outcomes, there is very limited data on the clonal composition of CAR-T cells in the infusion product and the behavior of CAR-T cells after adoptive transfer. </a:t>
            </a:r>
          </a:p>
          <a:p>
            <a:pPr marL="171450" indent="-171450">
              <a:buFont typeface="Wingdings" pitchFamily="2" charset="2"/>
              <a:buChar char="Ø"/>
            </a:pPr>
            <a:endParaRPr lang="en-US" altLang="en-US">
              <a:ea typeface="ヒラギノ角ゴ Pro W3" panose="020B0300000000000000" pitchFamily="34" charset="-128"/>
            </a:endParaRPr>
          </a:p>
        </p:txBody>
      </p:sp>
      <p:sp>
        <p:nvSpPr>
          <p:cNvPr id="10243" name="Slide Number Placeholder 3">
            <a:extLst>
              <a:ext uri="{FF2B5EF4-FFF2-40B4-BE49-F238E27FC236}">
                <a16:creationId xmlns:a16="http://schemas.microsoft.com/office/drawing/2014/main" id="{E5D5366E-69D1-2E44-AE1B-ECB2481DDA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fld id="{007C33B0-75A7-154A-8A02-18AB409D54AA}" type="slidenum">
              <a:rPr lang="en-US" altLang="en-US" sz="1200" smtClean="0"/>
              <a:pPr/>
              <a:t>56</a:t>
            </a:fld>
            <a:endParaRPr lang="en-US" altLang="en-US" sz="1200"/>
          </a:p>
        </p:txBody>
      </p:sp>
    </p:spTree>
    <p:extLst>
      <p:ext uri="{BB962C8B-B14F-4D97-AF65-F5344CB8AC3E}">
        <p14:creationId xmlns:p14="http://schemas.microsoft.com/office/powerpoint/2010/main" val="956376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753AC347-458E-6340-B296-FB8B1B9146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8" name="Notes Placeholder 2">
            <a:extLst>
              <a:ext uri="{FF2B5EF4-FFF2-40B4-BE49-F238E27FC236}">
                <a16:creationId xmlns:a16="http://schemas.microsoft.com/office/drawing/2014/main" id="{D624D6E2-CA03-4B4B-8F39-ACF97C416D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Char char="Ø"/>
            </a:pPr>
            <a:endParaRPr lang="en-US" altLang="en-US">
              <a:ea typeface="ヒラギノ角ゴ Pro W3" panose="020B0300000000000000" pitchFamily="34" charset="-128"/>
            </a:endParaRPr>
          </a:p>
          <a:p>
            <a:pPr marL="171450" indent="-171450">
              <a:buFont typeface="Wingdings" pitchFamily="2" charset="2"/>
              <a:buChar char="Ø"/>
            </a:pPr>
            <a:r>
              <a:rPr lang="en-US" altLang="en-US">
                <a:ea typeface="ヒラギノ角ゴ Pro W3" panose="020B0300000000000000" pitchFamily="34" charset="-128"/>
              </a:rPr>
              <a:t>For this study, we sorted CD8</a:t>
            </a:r>
            <a:r>
              <a:rPr lang="en-US" altLang="en-US" baseline="30000">
                <a:ea typeface="ヒラギノ角ゴ Pro W3" panose="020B0300000000000000" pitchFamily="34" charset="-128"/>
              </a:rPr>
              <a:t>+</a:t>
            </a:r>
            <a:r>
              <a:rPr lang="en-US" altLang="en-US">
                <a:ea typeface="ヒラギノ角ゴ Pro W3" panose="020B0300000000000000" pitchFamily="34" charset="-128"/>
              </a:rPr>
              <a:t> EGFRt</a:t>
            </a:r>
            <a:r>
              <a:rPr lang="en-US" altLang="en-US" baseline="30000">
                <a:ea typeface="ヒラギノ角ゴ Pro W3" panose="020B0300000000000000" pitchFamily="34" charset="-128"/>
              </a:rPr>
              <a:t>+</a:t>
            </a:r>
            <a:r>
              <a:rPr lang="en-US" altLang="en-US">
                <a:ea typeface="ヒラギノ角ゴ Pro W3" panose="020B0300000000000000" pitchFamily="34" charset="-128"/>
              </a:rPr>
              <a:t> CAR-T cells from the infusion product and from the blood early and late after adoptive transfer.</a:t>
            </a:r>
          </a:p>
          <a:p>
            <a:pPr marL="171450" indent="-171450">
              <a:buFont typeface="Wingdings" pitchFamily="2" charset="2"/>
              <a:buChar char="Ø"/>
            </a:pPr>
            <a:endParaRPr lang="en-US" altLang="en-US">
              <a:ea typeface="ヒラギノ角ゴ Pro W3" panose="020B0300000000000000" pitchFamily="34" charset="-128"/>
            </a:endParaRPr>
          </a:p>
          <a:p>
            <a:pPr marL="171450" indent="-171450">
              <a:buFont typeface="Wingdings" pitchFamily="2" charset="2"/>
              <a:buChar char="Ø"/>
            </a:pPr>
            <a:r>
              <a:rPr lang="en-US" altLang="en-US">
                <a:ea typeface="ヒラギノ角ゴ Pro W3" panose="020B0300000000000000" pitchFamily="34" charset="-128"/>
              </a:rPr>
              <a:t>This early time point is when we see peak CAR-T cell counts in blood and late time point occurs after expansion when CAR-T cells are contracting.</a:t>
            </a:r>
          </a:p>
          <a:p>
            <a:pPr marL="171450" indent="-171450">
              <a:buFont typeface="Wingdings" pitchFamily="2" charset="2"/>
              <a:buChar char="Ø"/>
            </a:pPr>
            <a:endParaRPr lang="en-US" altLang="en-US">
              <a:ea typeface="ヒラギノ角ゴ Pro W3" panose="020B0300000000000000" pitchFamily="34" charset="-128"/>
            </a:endParaRPr>
          </a:p>
          <a:p>
            <a:pPr marL="171450" indent="-171450">
              <a:buFont typeface="Wingdings" pitchFamily="2" charset="2"/>
              <a:buChar char="Ø"/>
            </a:pPr>
            <a:r>
              <a:rPr lang="en-US" altLang="en-US">
                <a:ea typeface="ヒラギノ角ゴ Pro W3" panose="020B0300000000000000" pitchFamily="34" charset="-128"/>
              </a:rPr>
              <a:t>In 10 patients, we performed high throughput TCRBV sequencing to study the clonal behavior of CAR-T cells after infusion.</a:t>
            </a:r>
          </a:p>
          <a:p>
            <a:pPr marL="171450" indent="-171450">
              <a:buFont typeface="Wingdings" pitchFamily="2" charset="2"/>
              <a:buChar char="Ø"/>
            </a:pPr>
            <a:endParaRPr lang="en-US" altLang="en-US">
              <a:ea typeface="ヒラギノ角ゴ Pro W3" panose="020B0300000000000000" pitchFamily="34" charset="-128"/>
            </a:endParaRPr>
          </a:p>
          <a:p>
            <a:pPr marL="171450" indent="-171450">
              <a:buFont typeface="Wingdings" pitchFamily="2" charset="2"/>
              <a:buChar char="Ø"/>
            </a:pPr>
            <a:r>
              <a:rPr lang="en-US" altLang="en-US">
                <a:ea typeface="ヒラギノ角ゴ Pro W3" panose="020B0300000000000000" pitchFamily="34" charset="-128"/>
              </a:rPr>
              <a:t>In 4 additional patients, we performed single cell RNA sequencing to profile CD8+ CAR-T cells and this will be focus of the second half of my talk.</a:t>
            </a:r>
          </a:p>
          <a:p>
            <a:pPr marL="171450" indent="-171450">
              <a:buFont typeface="Wingdings" pitchFamily="2" charset="2"/>
              <a:buChar char="Ø"/>
            </a:pPr>
            <a:endParaRPr lang="en-US" altLang="en-US">
              <a:ea typeface="ヒラギノ角ゴ Pro W3" panose="020B0300000000000000" pitchFamily="34" charset="-128"/>
            </a:endParaRPr>
          </a:p>
          <a:p>
            <a:pPr marL="171450" indent="-171450">
              <a:buFont typeface="Wingdings" pitchFamily="2" charset="2"/>
              <a:buChar char="Ø"/>
            </a:pPr>
            <a:r>
              <a:rPr lang="en-US" altLang="en-US">
                <a:ea typeface="ヒラギノ角ゴ Pro W3" panose="020B0300000000000000" pitchFamily="34" charset="-128"/>
              </a:rPr>
              <a:t>First, we addressed the question of how clonal diversity and clonal behavior of CAR-T cells changes after infusion.</a:t>
            </a:r>
          </a:p>
          <a:p>
            <a:pPr marL="171450" indent="-171450">
              <a:buFont typeface="Wingdings" pitchFamily="2" charset="2"/>
              <a:buChar char="Ø"/>
            </a:pPr>
            <a:endParaRPr lang="en-US" altLang="en-US">
              <a:ea typeface="ヒラギノ角ゴ Pro W3" panose="020B0300000000000000" pitchFamily="34" charset="-128"/>
            </a:endParaRPr>
          </a:p>
          <a:p>
            <a:pPr marL="171450" indent="-171450">
              <a:buFont typeface="Wingdings" pitchFamily="2" charset="2"/>
              <a:buChar char="Ø"/>
            </a:pPr>
            <a:endParaRPr lang="en-US" altLang="en-US">
              <a:ea typeface="ヒラギノ角ゴ Pro W3" panose="020B0300000000000000" pitchFamily="34" charset="-128"/>
            </a:endParaRPr>
          </a:p>
        </p:txBody>
      </p:sp>
      <p:sp>
        <p:nvSpPr>
          <p:cNvPr id="14339" name="Slide Number Placeholder 3">
            <a:extLst>
              <a:ext uri="{FF2B5EF4-FFF2-40B4-BE49-F238E27FC236}">
                <a16:creationId xmlns:a16="http://schemas.microsoft.com/office/drawing/2014/main" id="{D6067CE2-3983-2E42-AAA7-F11A22093F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fld id="{39AC4704-20FE-864B-8689-4EB8DF321286}" type="slidenum">
              <a:rPr lang="en-US" altLang="en-US" sz="1200" smtClean="0"/>
              <a:pPr/>
              <a:t>57</a:t>
            </a:fld>
            <a:endParaRPr lang="en-US" altLang="en-US" sz="1200"/>
          </a:p>
        </p:txBody>
      </p:sp>
    </p:spTree>
    <p:extLst>
      <p:ext uri="{BB962C8B-B14F-4D97-AF65-F5344CB8AC3E}">
        <p14:creationId xmlns:p14="http://schemas.microsoft.com/office/powerpoint/2010/main" val="3496697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AFAF24C2-7A6E-EE41-95C0-B2EA542500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81622D5D-D27E-A34A-97D1-F9848ED485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Char char="Ø"/>
            </a:pPr>
            <a:r>
              <a:rPr lang="en-US" altLang="en-US" dirty="0">
                <a:ea typeface="ヒラギノ角ゴ Pro W3" panose="020B0300000000000000" pitchFamily="34" charset="-128"/>
              </a:rPr>
              <a:t>Next, we assessed the clonal diversity of CAR-T cells at each time point, we computed the Shannon entropy index after </a:t>
            </a:r>
            <a:r>
              <a:rPr lang="en-US" altLang="en-US" dirty="0" err="1">
                <a:ea typeface="ヒラギノ角ゴ Pro W3" panose="020B0300000000000000" pitchFamily="34" charset="-128"/>
              </a:rPr>
              <a:t>downsampling</a:t>
            </a:r>
            <a:r>
              <a:rPr lang="en-US" altLang="en-US" dirty="0">
                <a:ea typeface="ヒラギノ角ゴ Pro W3" panose="020B0300000000000000" pitchFamily="34" charset="-128"/>
              </a:rPr>
              <a:t> to account for sample size differences.</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Shannon entropy index accounts for both the richness and evenness of the repertoire.  Meaning it accounts for both the total number of clonotypes in the repertoire as well as the the proportion of the repertoire occupied by these clonotypes.</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So if there are fewer clones in the repertoire or the repertoire is skewed and dominated by a few clones, all of these would lead to a decrease in clonal diversity.</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As you can see, clonal diversity of CD8+ CAR-T cells decreased after infusion.  </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We hypothesized that this decrease in clonal diversity could be due to oligoclonal expansion of CAR-T cells.  So we calculated the proportion of the total repertoire that is occupied by the 10 most abundant clones at each time point.  This is depicted in this pie chart where the top ten clones are represented in different colors starting from the most abundant clone which is given a clone rank of 1.  And indeed, after infusion, the frequency of the top 10 clones increased over time, showing expansion and dominance of the repertoire by certain clones – leading to decreased clonal diversity.</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This led us to ask what is the contribution of individual CAR-T cell clones in the IP to the in vivo CAR-T cell pool?</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For example, are the top ten clones in the IP the same clones that are the most abundant at the early and late time points?  Do they remain dominant after infusion?</a:t>
            </a:r>
          </a:p>
          <a:p>
            <a:pPr marL="171450" indent="-171450">
              <a:buFont typeface="Wingdings" pitchFamily="2" charset="2"/>
              <a:buChar char="Ø"/>
            </a:pPr>
            <a:endParaRPr lang="en-US" altLang="en-US" dirty="0">
              <a:ea typeface="ヒラギノ角ゴ Pro W3" panose="020B0300000000000000" pitchFamily="34" charset="-128"/>
            </a:endParaRPr>
          </a:p>
        </p:txBody>
      </p:sp>
      <p:sp>
        <p:nvSpPr>
          <p:cNvPr id="18435" name="Slide Number Placeholder 3">
            <a:extLst>
              <a:ext uri="{FF2B5EF4-FFF2-40B4-BE49-F238E27FC236}">
                <a16:creationId xmlns:a16="http://schemas.microsoft.com/office/drawing/2014/main" id="{BB4B0843-2D59-E64E-96A4-CB02B006BD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fld id="{4BFC06FC-9AEA-8E43-9DB3-CE23596CB6CF}" type="slidenum">
              <a:rPr lang="en-US" altLang="en-US" sz="1200" smtClean="0"/>
              <a:pPr/>
              <a:t>58</a:t>
            </a:fld>
            <a:endParaRPr lang="en-US" altLang="en-US" sz="1200"/>
          </a:p>
        </p:txBody>
      </p:sp>
    </p:spTree>
    <p:extLst>
      <p:ext uri="{BB962C8B-B14F-4D97-AF65-F5344CB8AC3E}">
        <p14:creationId xmlns:p14="http://schemas.microsoft.com/office/powerpoint/2010/main" val="1467197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3C5492B4-3A22-4AD5-BDDF-4E3B5F23E4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D15324D9-AA39-41FF-95E4-6ADE30081F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ヒラギノ角ゴ Pro W3" pitchFamily="2" charset="-128"/>
            </a:endParaRPr>
          </a:p>
        </p:txBody>
      </p:sp>
      <p:sp>
        <p:nvSpPr>
          <p:cNvPr id="60419" name="Slide Number Placeholder 3">
            <a:extLst>
              <a:ext uri="{FF2B5EF4-FFF2-40B4-BE49-F238E27FC236}">
                <a16:creationId xmlns:a16="http://schemas.microsoft.com/office/drawing/2014/main" id="{8104DBCA-F6C8-47D9-99A9-88A3AB2F85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itchFamily="2" charset="-128"/>
              </a:defRPr>
            </a:lvl1pPr>
            <a:lvl2pPr marL="742950" indent="-285750">
              <a:defRPr sz="2400">
                <a:solidFill>
                  <a:schemeClr val="tx1"/>
                </a:solidFill>
                <a:latin typeface="Times New Roman" panose="02020603050405020304" pitchFamily="18" charset="0"/>
                <a:ea typeface="ヒラギノ角ゴ Pro W3" pitchFamily="2" charset="-128"/>
              </a:defRPr>
            </a:lvl2pPr>
            <a:lvl3pPr marL="1143000" indent="-228600">
              <a:defRPr sz="2400">
                <a:solidFill>
                  <a:schemeClr val="tx1"/>
                </a:solidFill>
                <a:latin typeface="Times New Roman" panose="02020603050405020304" pitchFamily="18" charset="0"/>
                <a:ea typeface="ヒラギノ角ゴ Pro W3" pitchFamily="2" charset="-128"/>
              </a:defRPr>
            </a:lvl3pPr>
            <a:lvl4pPr marL="1600200" indent="-228600">
              <a:defRPr sz="2400">
                <a:solidFill>
                  <a:schemeClr val="tx1"/>
                </a:solidFill>
                <a:latin typeface="Times New Roman" panose="02020603050405020304" pitchFamily="18" charset="0"/>
                <a:ea typeface="ヒラギノ角ゴ Pro W3" pitchFamily="2" charset="-128"/>
              </a:defRPr>
            </a:lvl4pPr>
            <a:lvl5pPr marL="2057400" indent="-228600">
              <a:defRPr sz="2400">
                <a:solidFill>
                  <a:schemeClr val="tx1"/>
                </a:solidFill>
                <a:latin typeface="Times New Roman" panose="02020603050405020304" pitchFamily="18" charset="0"/>
                <a:ea typeface="ヒラギノ角ゴ Pro W3" pitchFamily="2"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9pPr>
          </a:lstStyle>
          <a:p>
            <a:fld id="{E668F62E-BAD6-4307-B99C-A488A8BBFF0A}" type="slidenum">
              <a:rPr lang="en-US" altLang="en-US" sz="1200" smtClean="0"/>
              <a:pPr/>
              <a:t>6</a:t>
            </a:fld>
            <a:endParaRPr lang="en-US" altLang="en-US" sz="1200"/>
          </a:p>
        </p:txBody>
      </p:sp>
    </p:spTree>
    <p:extLst>
      <p:ext uri="{BB962C8B-B14F-4D97-AF65-F5344CB8AC3E}">
        <p14:creationId xmlns:p14="http://schemas.microsoft.com/office/powerpoint/2010/main" val="1860950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F94BFECA-64D4-5346-8A96-2CEABD26E8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a:extLst>
              <a:ext uri="{FF2B5EF4-FFF2-40B4-BE49-F238E27FC236}">
                <a16:creationId xmlns:a16="http://schemas.microsoft.com/office/drawing/2014/main" id="{7FD341C9-87F2-DF45-911A-A5873D3187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So having said that, we first focused on the transcriptional profile of CAR-T cells by first visualizing the single-cell transcriptomes by performing t-SNE, which is a dimensionality reduction approach that allows us to look at this high dimensional data in two dimensions.</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We profiled about 62,000 CD8+ CAR-T cells – and the t-SNE plot shows all these cells concatenated together.  The figure on the right separates the different time points as well as the different patients.</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Here, each time point is represented in a different color, which shows that the transcriptional profile of the infused CAR-T cells is strikingly different from CAR-T cells in blood after infusion. </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On the other hand, the transcriptional profile of CAR-T cells at the early and late time point are very similar.  Here CAR-T cells from the early time point are overlaid on top of the late time point – and the similarity can be better seen in this plot.</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CAR-T cells isolated at a very late time point, about 3 months after infusion, were again different from the other time points. </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This data highlights the progressive divergence of the transcriptional profile of CAR-T cells from the infusion product through the early, late, and very late time point.  This can also be clearly seen when we performed differential gene expression analysis.  </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DEG analysis showed that CD8+ CAR-T cells in the IP expressed higher levels of genes associated with the glycolysis pathway, AP-1 transcription factors, and CD69.  This is likely due to in vitro stimulation with LCL cells during manufacturing.</a:t>
            </a:r>
          </a:p>
          <a:p>
            <a:pPr marL="171450" indent="-171450">
              <a:buFont typeface="Wingdings" pitchFamily="2" charset="2"/>
              <a:buChar char="Ø"/>
            </a:pPr>
            <a:endParaRPr lang="en-US" altLang="en-US" dirty="0">
              <a:ea typeface="ヒラギノ角ゴ Pro W3" panose="020B0300000000000000" pitchFamily="34" charset="-128"/>
            </a:endParaRPr>
          </a:p>
          <a:p>
            <a:pPr marL="171450" indent="-171450">
              <a:buFont typeface="Wingdings" pitchFamily="2" charset="2"/>
              <a:buChar char="Ø"/>
            </a:pPr>
            <a:r>
              <a:rPr lang="en-US" altLang="en-US" dirty="0">
                <a:ea typeface="ヒラギノ角ゴ Pro W3" panose="020B0300000000000000" pitchFamily="34" charset="-128"/>
              </a:rPr>
              <a:t>Compared to the IP, CD8+ CAR-T cells at the early and late time points express higher levels of genes associated with cytotoxicity – including GZMB and PRF1, which declined at the very late time point.</a:t>
            </a:r>
          </a:p>
        </p:txBody>
      </p:sp>
      <p:sp>
        <p:nvSpPr>
          <p:cNvPr id="30723" name="Slide Number Placeholder 3">
            <a:extLst>
              <a:ext uri="{FF2B5EF4-FFF2-40B4-BE49-F238E27FC236}">
                <a16:creationId xmlns:a16="http://schemas.microsoft.com/office/drawing/2014/main" id="{53EEB16F-4EE1-CC49-893C-7A5239839F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fld id="{8DB4851D-CC6C-3A40-BC47-D65640F1D63A}" type="slidenum">
              <a:rPr lang="en-US" altLang="en-US" sz="1200" smtClean="0"/>
              <a:pPr/>
              <a:t>59</a:t>
            </a:fld>
            <a:endParaRPr lang="en-US" altLang="en-US" sz="1200"/>
          </a:p>
        </p:txBody>
      </p:sp>
    </p:spTree>
    <p:extLst>
      <p:ext uri="{BB962C8B-B14F-4D97-AF65-F5344CB8AC3E}">
        <p14:creationId xmlns:p14="http://schemas.microsoft.com/office/powerpoint/2010/main" val="29761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25508DA8-E27B-4033-9719-4D94D352CF1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DC87CE40-03AC-465B-A4EB-726F9EA2B9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ヒラギノ角ゴ Pro W3" pitchFamily="2" charset="-128"/>
            </a:endParaRPr>
          </a:p>
        </p:txBody>
      </p:sp>
      <p:sp>
        <p:nvSpPr>
          <p:cNvPr id="66563" name="Slide Number Placeholder 3">
            <a:extLst>
              <a:ext uri="{FF2B5EF4-FFF2-40B4-BE49-F238E27FC236}">
                <a16:creationId xmlns:a16="http://schemas.microsoft.com/office/drawing/2014/main" id="{65E70EB6-65A9-4F03-9D83-E8ACB919EC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itchFamily="2" charset="-128"/>
              </a:defRPr>
            </a:lvl1pPr>
            <a:lvl2pPr marL="742950" indent="-285750">
              <a:defRPr sz="2400">
                <a:solidFill>
                  <a:schemeClr val="tx1"/>
                </a:solidFill>
                <a:latin typeface="Times New Roman" panose="02020603050405020304" pitchFamily="18" charset="0"/>
                <a:ea typeface="ヒラギノ角ゴ Pro W3" pitchFamily="2" charset="-128"/>
              </a:defRPr>
            </a:lvl2pPr>
            <a:lvl3pPr marL="1143000" indent="-228600">
              <a:defRPr sz="2400">
                <a:solidFill>
                  <a:schemeClr val="tx1"/>
                </a:solidFill>
                <a:latin typeface="Times New Roman" panose="02020603050405020304" pitchFamily="18" charset="0"/>
                <a:ea typeface="ヒラギノ角ゴ Pro W3" pitchFamily="2" charset="-128"/>
              </a:defRPr>
            </a:lvl3pPr>
            <a:lvl4pPr marL="1600200" indent="-228600">
              <a:defRPr sz="2400">
                <a:solidFill>
                  <a:schemeClr val="tx1"/>
                </a:solidFill>
                <a:latin typeface="Times New Roman" panose="02020603050405020304" pitchFamily="18" charset="0"/>
                <a:ea typeface="ヒラギノ角ゴ Pro W3" pitchFamily="2" charset="-128"/>
              </a:defRPr>
            </a:lvl4pPr>
            <a:lvl5pPr marL="2057400" indent="-228600">
              <a:defRPr sz="2400">
                <a:solidFill>
                  <a:schemeClr val="tx1"/>
                </a:solidFill>
                <a:latin typeface="Times New Roman" panose="02020603050405020304" pitchFamily="18" charset="0"/>
                <a:ea typeface="ヒラギノ角ゴ Pro W3" pitchFamily="2"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9pPr>
          </a:lstStyle>
          <a:p>
            <a:fld id="{576803DB-AC49-4EAE-8D2D-24ADEC489F43}" type="slidenum">
              <a:rPr lang="en-US" altLang="en-US" sz="1200" smtClean="0"/>
              <a:pPr/>
              <a:t>7</a:t>
            </a:fld>
            <a:endParaRPr lang="en-US" altLang="en-US" sz="1200"/>
          </a:p>
        </p:txBody>
      </p:sp>
    </p:spTree>
    <p:extLst>
      <p:ext uri="{BB962C8B-B14F-4D97-AF65-F5344CB8AC3E}">
        <p14:creationId xmlns:p14="http://schemas.microsoft.com/office/powerpoint/2010/main" val="260459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77A29B7-BE1A-2543-B917-B2FDCCC9B159}" type="slidenum">
              <a:rPr lang="en-US" altLang="en-US" smtClean="0"/>
              <a:pPr>
                <a:defRPr/>
              </a:pPr>
              <a:t>8</a:t>
            </a:fld>
            <a:endParaRPr lang="en-US" altLang="en-US"/>
          </a:p>
        </p:txBody>
      </p:sp>
    </p:spTree>
    <p:extLst>
      <p:ext uri="{BB962C8B-B14F-4D97-AF65-F5344CB8AC3E}">
        <p14:creationId xmlns:p14="http://schemas.microsoft.com/office/powerpoint/2010/main" val="98566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EE1569-D5E1-584D-9387-99F3E7BE1223}" type="slidenum">
              <a:rPr lang="en-US" smtClean="0"/>
              <a:t>9</a:t>
            </a:fld>
            <a:endParaRPr lang="en-US"/>
          </a:p>
        </p:txBody>
      </p:sp>
    </p:spTree>
    <p:extLst>
      <p:ext uri="{BB962C8B-B14F-4D97-AF65-F5344CB8AC3E}">
        <p14:creationId xmlns:p14="http://schemas.microsoft.com/office/powerpoint/2010/main" val="110694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our list of phenotypes, FAUST uses the sample specific but standardized phenotypic boundaries to explicitly gate out the cells matching that phenotype. So we’re back to plain old hierarchical gating, but we’ve reduced our search space from 2^k to just over 100. And because we filter on phenotypes and not cell counts, we can still include rare cell subsets.</a:t>
            </a:r>
          </a:p>
          <a:p>
            <a:r>
              <a:rPr lang="en-US" dirty="0"/>
              <a:t>What’s more is that any cell population can be immediately verified or validated by inspecting the gating tree of bivariate dot plots, which users are typically very comfortable interpreting. </a:t>
            </a:r>
          </a:p>
        </p:txBody>
      </p:sp>
      <p:sp>
        <p:nvSpPr>
          <p:cNvPr id="4" name="Slide Number Placeholder 3"/>
          <p:cNvSpPr>
            <a:spLocks noGrp="1"/>
          </p:cNvSpPr>
          <p:nvPr>
            <p:ph type="sldNum" sz="quarter" idx="5"/>
          </p:nvPr>
        </p:nvSpPr>
        <p:spPr/>
        <p:txBody>
          <a:bodyPr/>
          <a:lstStyle/>
          <a:p>
            <a:fld id="{98EE1569-D5E1-584D-9387-99F3E7BE1223}" type="slidenum">
              <a:rPr lang="en-US" smtClean="0"/>
              <a:t>11</a:t>
            </a:fld>
            <a:endParaRPr lang="en-US"/>
          </a:p>
        </p:txBody>
      </p:sp>
    </p:spTree>
    <p:extLst>
      <p:ext uri="{BB962C8B-B14F-4D97-AF65-F5344CB8AC3E}">
        <p14:creationId xmlns:p14="http://schemas.microsoft.com/office/powerpoint/2010/main" val="1665703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F1F952E7-A6F7-44B6-B7E7-B0CC3B6C55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0724E179-8446-4AC9-AEFA-4F867E712C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ヒラギノ角ゴ Pro W3" pitchFamily="2" charset="-128"/>
              </a:rPr>
              <a:t>Talk about the P01</a:t>
            </a:r>
          </a:p>
        </p:txBody>
      </p:sp>
      <p:sp>
        <p:nvSpPr>
          <p:cNvPr id="44035" name="Slide Number Placeholder 3">
            <a:extLst>
              <a:ext uri="{FF2B5EF4-FFF2-40B4-BE49-F238E27FC236}">
                <a16:creationId xmlns:a16="http://schemas.microsoft.com/office/drawing/2014/main" id="{783E4EDC-F442-402A-B5C8-5237181DDE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itchFamily="2" charset="-128"/>
              </a:defRPr>
            </a:lvl1pPr>
            <a:lvl2pPr marL="742950" indent="-285750">
              <a:defRPr sz="2400">
                <a:solidFill>
                  <a:schemeClr val="tx1"/>
                </a:solidFill>
                <a:latin typeface="Times New Roman" panose="02020603050405020304" pitchFamily="18" charset="0"/>
                <a:ea typeface="ヒラギノ角ゴ Pro W3" pitchFamily="2" charset="-128"/>
              </a:defRPr>
            </a:lvl2pPr>
            <a:lvl3pPr marL="1143000" indent="-228600">
              <a:defRPr sz="2400">
                <a:solidFill>
                  <a:schemeClr val="tx1"/>
                </a:solidFill>
                <a:latin typeface="Times New Roman" panose="02020603050405020304" pitchFamily="18" charset="0"/>
                <a:ea typeface="ヒラギノ角ゴ Pro W3" pitchFamily="2" charset="-128"/>
              </a:defRPr>
            </a:lvl3pPr>
            <a:lvl4pPr marL="1600200" indent="-228600">
              <a:defRPr sz="2400">
                <a:solidFill>
                  <a:schemeClr val="tx1"/>
                </a:solidFill>
                <a:latin typeface="Times New Roman" panose="02020603050405020304" pitchFamily="18" charset="0"/>
                <a:ea typeface="ヒラギノ角ゴ Pro W3" pitchFamily="2" charset="-128"/>
              </a:defRPr>
            </a:lvl4pPr>
            <a:lvl5pPr marL="2057400" indent="-228600">
              <a:defRPr sz="2400">
                <a:solidFill>
                  <a:schemeClr val="tx1"/>
                </a:solidFill>
                <a:latin typeface="Times New Roman" panose="02020603050405020304" pitchFamily="18" charset="0"/>
                <a:ea typeface="ヒラギノ角ゴ Pro W3" pitchFamily="2"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9pPr>
          </a:lstStyle>
          <a:p>
            <a:fld id="{7EBB5E38-6520-4F10-A704-28B66746C0C0}" type="slidenum">
              <a:rPr lang="en-US" altLang="en-US" sz="1200" smtClean="0"/>
              <a:pPr/>
              <a:t>13</a:t>
            </a:fld>
            <a:endParaRPr lang="en-US" altLang="en-US" sz="1200"/>
          </a:p>
        </p:txBody>
      </p:sp>
    </p:spTree>
    <p:extLst>
      <p:ext uri="{BB962C8B-B14F-4D97-AF65-F5344CB8AC3E}">
        <p14:creationId xmlns:p14="http://schemas.microsoft.com/office/powerpoint/2010/main" val="171304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8EE1569-D5E1-584D-9387-99F3E7BE1223}" type="slidenum">
              <a:rPr lang="en-US" smtClean="0"/>
              <a:t>14</a:t>
            </a:fld>
            <a:endParaRPr lang="en-US"/>
          </a:p>
        </p:txBody>
      </p:sp>
    </p:spTree>
    <p:extLst>
      <p:ext uri="{BB962C8B-B14F-4D97-AF65-F5344CB8AC3E}">
        <p14:creationId xmlns:p14="http://schemas.microsoft.com/office/powerpoint/2010/main" val="307758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used binomial generalized linear mixed models (GLMMs) to test each sub-population for differential abundance at the baseline time point (prior to receiving anti-PD-1 therapy).</a:t>
            </a:r>
          </a:p>
          <a:p>
            <a:r>
              <a:rPr lang="en-US">
                <a:cs typeface="Calibri"/>
              </a:rPr>
              <a:t>Model: (Count,Total-Count) ~ ResponderStatus + (1|subjectID) -- subject level random effect is to account for over-dispersion</a:t>
            </a:r>
          </a:p>
          <a:p>
            <a:r>
              <a:rPr lang="en-US">
                <a:cs typeface="Calibri"/>
              </a:rPr>
              <a:t>Responder status was determined per RECIST1.1.</a:t>
            </a:r>
          </a:p>
          <a:p>
            <a:r>
              <a:rPr lang="en-US">
                <a:cs typeface="Calibri"/>
              </a:rPr>
              <a:t>10% Bonferroni threshold used to select significant phenotypes. </a:t>
            </a:r>
          </a:p>
          <a:p>
            <a:endParaRPr lang="en-US">
              <a:cs typeface="Calibri"/>
            </a:endParaRPr>
          </a:p>
        </p:txBody>
      </p:sp>
      <p:sp>
        <p:nvSpPr>
          <p:cNvPr id="4" name="Slide Number Placeholder 3"/>
          <p:cNvSpPr>
            <a:spLocks noGrp="1"/>
          </p:cNvSpPr>
          <p:nvPr>
            <p:ph type="sldNum" sz="quarter" idx="5"/>
          </p:nvPr>
        </p:nvSpPr>
        <p:spPr/>
        <p:txBody>
          <a:bodyPr/>
          <a:lstStyle/>
          <a:p>
            <a:fld id="{98EE1569-D5E1-584D-9387-99F3E7BE1223}" type="slidenum">
              <a:rPr lang="en-US" smtClean="0"/>
              <a:t>15</a:t>
            </a:fld>
            <a:endParaRPr lang="en-US"/>
          </a:p>
        </p:txBody>
      </p:sp>
    </p:spTree>
    <p:extLst>
      <p:ext uri="{BB962C8B-B14F-4D97-AF65-F5344CB8AC3E}">
        <p14:creationId xmlns:p14="http://schemas.microsoft.com/office/powerpoint/2010/main" val="1180934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5" name="Text Placeholder 10"/>
          <p:cNvSpPr>
            <a:spLocks noGrp="1"/>
          </p:cNvSpPr>
          <p:nvPr>
            <p:ph type="body" sz="quarter" idx="10"/>
          </p:nvPr>
        </p:nvSpPr>
        <p:spPr>
          <a:xfrm>
            <a:off x="609599" y="578534"/>
            <a:ext cx="10970684" cy="1938301"/>
          </a:xfrm>
        </p:spPr>
        <p:txBody>
          <a:bodyPr/>
          <a:lstStyle>
            <a:lvl1pPr marL="0" indent="0">
              <a:buNone/>
              <a:defRPr sz="6000" b="1" baseline="0"/>
            </a:lvl1pPr>
            <a:lvl2pPr marL="91440" indent="0">
              <a:spcBef>
                <a:spcPts val="0"/>
              </a:spcBef>
              <a:buNone/>
              <a:defRPr sz="2400"/>
            </a:lvl2pPr>
            <a:lvl3pPr marL="914400" indent="0">
              <a:buNone/>
              <a:defRPr sz="2400"/>
            </a:lvl3pPr>
            <a:lvl4pPr marL="1371600" indent="0">
              <a:buNone/>
              <a:defRPr sz="2400"/>
            </a:lvl4pPr>
            <a:lvl5pPr marL="1828800" indent="0">
              <a:buNone/>
              <a:defRPr sz="24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27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80CE-C091-8C47-85C0-28E12BE8AF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3F157A-85DD-7E40-8134-A59118C30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6BD358-D645-0F41-B407-375ABA0B540B}"/>
              </a:ext>
            </a:extLst>
          </p:cNvPr>
          <p:cNvSpPr>
            <a:spLocks noGrp="1"/>
          </p:cNvSpPr>
          <p:nvPr>
            <p:ph type="dt" sz="half" idx="10"/>
          </p:nvPr>
        </p:nvSpPr>
        <p:spPr/>
        <p:txBody>
          <a:bodyPr/>
          <a:lstStyle/>
          <a:p>
            <a:fld id="{910C5655-2131-8C40-A37C-85E6306B7D7E}" type="datetimeFigureOut">
              <a:rPr lang="en-US" smtClean="0"/>
              <a:t>2/23/2020</a:t>
            </a:fld>
            <a:endParaRPr lang="en-US"/>
          </a:p>
        </p:txBody>
      </p:sp>
      <p:sp>
        <p:nvSpPr>
          <p:cNvPr id="5" name="Footer Placeholder 4">
            <a:extLst>
              <a:ext uri="{FF2B5EF4-FFF2-40B4-BE49-F238E27FC236}">
                <a16:creationId xmlns:a16="http://schemas.microsoft.com/office/drawing/2014/main" id="{97CDC46F-B966-0C41-A174-3536CD12D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E9439-ECA4-0C43-B451-C95B750D9BD0}"/>
              </a:ext>
            </a:extLst>
          </p:cNvPr>
          <p:cNvSpPr>
            <a:spLocks noGrp="1"/>
          </p:cNvSpPr>
          <p:nvPr>
            <p:ph type="sldNum" sz="quarter" idx="12"/>
          </p:nvPr>
        </p:nvSpPr>
        <p:spPr/>
        <p:txBody>
          <a:bodyPr/>
          <a:lstStyle/>
          <a:p>
            <a:fld id="{B5CDB1AD-69A9-A448-A9AB-889D01DE2786}" type="slidenum">
              <a:rPr lang="en-US" smtClean="0"/>
              <a:t>‹#›</a:t>
            </a:fld>
            <a:endParaRPr lang="en-US"/>
          </a:p>
        </p:txBody>
      </p:sp>
    </p:spTree>
    <p:extLst>
      <p:ext uri="{BB962C8B-B14F-4D97-AF65-F5344CB8AC3E}">
        <p14:creationId xmlns:p14="http://schemas.microsoft.com/office/powerpoint/2010/main" val="102722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lvl1pPr>
              <a:defRPr baseline="0">
                <a:solidFill>
                  <a:srgbClr val="1C3B61"/>
                </a:solidFill>
              </a:defRPr>
            </a:lvl1pPr>
          </a:lstStyle>
          <a:p>
            <a:r>
              <a:rPr lang="en-US" dirty="0"/>
              <a:t>Click to edit Master title style</a:t>
            </a:r>
          </a:p>
        </p:txBody>
      </p:sp>
      <p:sp>
        <p:nvSpPr>
          <p:cNvPr id="14" name="Text Placeholder 13"/>
          <p:cNvSpPr>
            <a:spLocks noGrp="1"/>
          </p:cNvSpPr>
          <p:nvPr>
            <p:ph type="body" sz="quarter" idx="13"/>
          </p:nvPr>
        </p:nvSpPr>
        <p:spPr>
          <a:xfrm>
            <a:off x="610657" y="1261872"/>
            <a:ext cx="9144000" cy="5029200"/>
          </a:xfrm>
        </p:spPr>
        <p:txBody>
          <a:bodyPr/>
          <a:lstStyle>
            <a:lvl1pPr marL="0" indent="0">
              <a:defRPr>
                <a:solidFill>
                  <a:srgbClr val="1C3B61"/>
                </a:solidFill>
              </a:defRPr>
            </a:lvl1pPr>
            <a:lvl2pPr marL="117475" indent="-117475">
              <a:spcBef>
                <a:spcPts val="984"/>
              </a:spcBef>
              <a:buClrTx/>
              <a:buSzPct val="100000"/>
              <a:defRPr sz="1600" i="1" baseline="0">
                <a:solidFill>
                  <a:srgbClr val="1C3B61"/>
                </a:solidFill>
              </a:defRPr>
            </a:lvl2pPr>
          </a:lstStyle>
          <a:p>
            <a:pPr lvl="0"/>
            <a:r>
              <a:rPr lang="en-US" dirty="0"/>
              <a:t>Click to edit Master text styles</a:t>
            </a:r>
          </a:p>
          <a:p>
            <a:pPr lvl="1"/>
            <a:r>
              <a:rPr lang="en-US" dirty="0"/>
              <a:t>Second level</a:t>
            </a:r>
          </a:p>
        </p:txBody>
      </p:sp>
      <p:sp>
        <p:nvSpPr>
          <p:cNvPr id="4" name="Rectangle 11"/>
          <p:cNvSpPr>
            <a:spLocks noGrp="1" noChangeArrowheads="1"/>
          </p:cNvSpPr>
          <p:nvPr>
            <p:ph type="ftr" sz="quarter" idx="14"/>
          </p:nvPr>
        </p:nvSpPr>
        <p:spPr>
          <a:ln/>
        </p:spPr>
        <p:txBody>
          <a:bodyPr/>
          <a:lstStyle>
            <a:lvl1pPr>
              <a:defRPr/>
            </a:lvl1pPr>
          </a:lstStyle>
          <a:p>
            <a:pPr>
              <a:defRPr/>
            </a:pPr>
            <a:endParaRPr lang="en-US" altLang="en-US"/>
          </a:p>
        </p:txBody>
      </p:sp>
      <p:sp>
        <p:nvSpPr>
          <p:cNvPr id="5" name="Rectangle 12"/>
          <p:cNvSpPr>
            <a:spLocks noGrp="1" noChangeArrowheads="1"/>
          </p:cNvSpPr>
          <p:nvPr>
            <p:ph type="sldNum" sz="quarter" idx="15"/>
          </p:nvPr>
        </p:nvSpPr>
        <p:spPr>
          <a:ln/>
        </p:spPr>
        <p:txBody>
          <a:bodyPr/>
          <a:lstStyle>
            <a:lvl1pPr>
              <a:defRPr/>
            </a:lvl1pPr>
          </a:lstStyle>
          <a:p>
            <a:pPr>
              <a:defRPr/>
            </a:pPr>
            <a:fld id="{FED92D28-512B-4049-BF4D-B946617810E7}" type="slidenum">
              <a:rPr lang="en-US" altLang="en-US"/>
              <a:pPr>
                <a:defRPr/>
              </a:pPr>
              <a:t>‹#›</a:t>
            </a:fld>
            <a:endParaRPr lang="en-US" altLang="en-US"/>
          </a:p>
        </p:txBody>
      </p:sp>
    </p:spTree>
    <p:extLst>
      <p:ext uri="{BB962C8B-B14F-4D97-AF65-F5344CB8AC3E}">
        <p14:creationId xmlns:p14="http://schemas.microsoft.com/office/powerpoint/2010/main" val="1096371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11717" y="1261872"/>
            <a:ext cx="9134009" cy="4846320"/>
          </a:xfrm>
        </p:spPr>
        <p:txBody>
          <a:bodyPr/>
          <a:lstStyle>
            <a:lvl1pPr marL="0" indent="0">
              <a:spcBef>
                <a:spcPts val="600"/>
              </a:spcBef>
              <a:defRPr>
                <a:solidFill>
                  <a:srgbClr val="1C3B61"/>
                </a:solidFill>
              </a:defRPr>
            </a:lvl1pPr>
            <a:lvl2pPr marL="579438" indent="-118872">
              <a:spcBef>
                <a:spcPts val="600"/>
              </a:spcBef>
              <a:spcAft>
                <a:spcPts val="900"/>
              </a:spcAft>
              <a:buFont typeface="Arial"/>
              <a:buChar char="•"/>
              <a:defRPr sz="1800" baseline="0">
                <a:solidFill>
                  <a:srgbClr val="1C3B61"/>
                </a:solidFill>
              </a:defRPr>
            </a:lvl2pPr>
            <a:lvl3pPr marL="685800" indent="-111125">
              <a:spcBef>
                <a:spcPts val="300"/>
              </a:spcBef>
              <a:buFont typeface="Lucida Grande"/>
              <a:buChar char="-"/>
              <a:defRPr sz="1400">
                <a:solidFill>
                  <a:srgbClr val="1C3B61"/>
                </a:solidFill>
              </a:defRPr>
            </a:lvl3pPr>
          </a:lstStyle>
          <a:p>
            <a:pPr lvl="0"/>
            <a:r>
              <a:rPr lang="en-US" dirty="0"/>
              <a:t>Click to edit Master text styles</a:t>
            </a:r>
          </a:p>
          <a:p>
            <a:pPr lvl="1"/>
            <a:r>
              <a:rPr lang="en-US" dirty="0"/>
              <a:t>Second level</a:t>
            </a:r>
          </a:p>
          <a:p>
            <a:pPr lvl="2"/>
            <a:r>
              <a:rPr lang="en-US" dirty="0"/>
              <a:t>Third level</a:t>
            </a:r>
          </a:p>
        </p:txBody>
      </p:sp>
      <p:sp>
        <p:nvSpPr>
          <p:cNvPr id="4" name="Rectangle 11"/>
          <p:cNvSpPr>
            <a:spLocks noGrp="1" noChangeArrowheads="1"/>
          </p:cNvSpPr>
          <p:nvPr>
            <p:ph type="ftr" sz="quarter" idx="13"/>
          </p:nvPr>
        </p:nvSpPr>
        <p:spPr>
          <a:ln/>
        </p:spPr>
        <p:txBody>
          <a:bodyPr/>
          <a:lstStyle>
            <a:lvl1pPr>
              <a:defRPr/>
            </a:lvl1pPr>
          </a:lstStyle>
          <a:p>
            <a:pPr>
              <a:defRPr/>
            </a:pPr>
            <a:endParaRPr lang="en-US" altLang="en-US"/>
          </a:p>
        </p:txBody>
      </p:sp>
      <p:sp>
        <p:nvSpPr>
          <p:cNvPr id="5" name="Rectangle 12"/>
          <p:cNvSpPr>
            <a:spLocks noGrp="1" noChangeArrowheads="1"/>
          </p:cNvSpPr>
          <p:nvPr>
            <p:ph type="sldNum" sz="quarter" idx="14"/>
          </p:nvPr>
        </p:nvSpPr>
        <p:spPr>
          <a:ln/>
        </p:spPr>
        <p:txBody>
          <a:bodyPr/>
          <a:lstStyle>
            <a:lvl1pPr>
              <a:defRPr/>
            </a:lvl1pPr>
          </a:lstStyle>
          <a:p>
            <a:pPr>
              <a:defRPr/>
            </a:pPr>
            <a:fld id="{9C0842AB-C059-F647-9E4A-27846870B7C5}" type="slidenum">
              <a:rPr lang="en-US" altLang="en-US"/>
              <a:pPr>
                <a:defRPr/>
              </a:pPr>
              <a:t>‹#›</a:t>
            </a:fld>
            <a:endParaRPr lang="en-US" altLang="en-US"/>
          </a:p>
        </p:txBody>
      </p:sp>
    </p:spTree>
    <p:extLst>
      <p:ext uri="{BB962C8B-B14F-4D97-AF65-F5344CB8AC3E}">
        <p14:creationId xmlns:p14="http://schemas.microsoft.com/office/powerpoint/2010/main" val="1301352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11716" y="1261872"/>
            <a:ext cx="10968568" cy="4846320"/>
          </a:xfrm>
        </p:spPr>
        <p:txBody>
          <a:bodyPr numCol="2" spcCol="457200"/>
          <a:lstStyle>
            <a:lvl1pPr marL="0" indent="0">
              <a:defRPr baseline="0">
                <a:solidFill>
                  <a:srgbClr val="1C3B61"/>
                </a:solidFill>
              </a:defRPr>
            </a:lvl1pPr>
            <a:lvl2pPr marL="115888" indent="-118872">
              <a:spcBef>
                <a:spcPts val="900"/>
              </a:spcBef>
              <a:buFont typeface="Arial"/>
              <a:buChar char="•"/>
              <a:defRPr sz="1800">
                <a:solidFill>
                  <a:srgbClr val="1C3B61"/>
                </a:solidFill>
              </a:defRPr>
            </a:lvl2pPr>
            <a:lvl3pPr marL="279400" indent="-111125">
              <a:buFont typeface="Lucida Grande"/>
              <a:buChar char="-"/>
              <a:defRPr sz="1400" baseline="0">
                <a:solidFill>
                  <a:srgbClr val="1C3B61"/>
                </a:solidFill>
              </a:defRPr>
            </a:lvl3pPr>
          </a:lstStyle>
          <a:p>
            <a:pPr lvl="0"/>
            <a:r>
              <a:rPr lang="en-US" dirty="0"/>
              <a:t>Click to edit Master text styles</a:t>
            </a:r>
          </a:p>
          <a:p>
            <a:pPr lvl="1"/>
            <a:r>
              <a:rPr lang="en-US" dirty="0"/>
              <a:t>Second level</a:t>
            </a:r>
          </a:p>
          <a:p>
            <a:pPr lvl="2"/>
            <a:r>
              <a:rPr lang="en-US" dirty="0"/>
              <a:t>Third level</a:t>
            </a:r>
          </a:p>
        </p:txBody>
      </p:sp>
      <p:sp>
        <p:nvSpPr>
          <p:cNvPr id="4" name="Rectangle 11"/>
          <p:cNvSpPr>
            <a:spLocks noGrp="1" noChangeArrowheads="1"/>
          </p:cNvSpPr>
          <p:nvPr>
            <p:ph type="ftr" sz="quarter" idx="13"/>
          </p:nvPr>
        </p:nvSpPr>
        <p:spPr>
          <a:ln/>
        </p:spPr>
        <p:txBody>
          <a:bodyPr/>
          <a:lstStyle>
            <a:lvl1pPr>
              <a:defRPr/>
            </a:lvl1pPr>
          </a:lstStyle>
          <a:p>
            <a:pPr>
              <a:defRPr/>
            </a:pPr>
            <a:endParaRPr lang="en-US" altLang="en-US"/>
          </a:p>
        </p:txBody>
      </p:sp>
      <p:sp>
        <p:nvSpPr>
          <p:cNvPr id="5" name="Rectangle 12"/>
          <p:cNvSpPr>
            <a:spLocks noGrp="1" noChangeArrowheads="1"/>
          </p:cNvSpPr>
          <p:nvPr>
            <p:ph type="sldNum" sz="quarter" idx="14"/>
          </p:nvPr>
        </p:nvSpPr>
        <p:spPr>
          <a:ln/>
        </p:spPr>
        <p:txBody>
          <a:bodyPr/>
          <a:lstStyle>
            <a:lvl1pPr>
              <a:defRPr/>
            </a:lvl1pPr>
          </a:lstStyle>
          <a:p>
            <a:pPr>
              <a:defRPr/>
            </a:pPr>
            <a:fld id="{099469B7-C9AA-B643-8A43-E8BD8393885D}" type="slidenum">
              <a:rPr lang="en-US" altLang="en-US"/>
              <a:pPr>
                <a:defRPr/>
              </a:pPr>
              <a:t>‹#›</a:t>
            </a:fld>
            <a:endParaRPr lang="en-US" altLang="en-US"/>
          </a:p>
        </p:txBody>
      </p:sp>
    </p:spTree>
    <p:extLst>
      <p:ext uri="{BB962C8B-B14F-4D97-AF65-F5344CB8AC3E}">
        <p14:creationId xmlns:p14="http://schemas.microsoft.com/office/powerpoint/2010/main" val="1864040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ngle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093884" y="1261872"/>
            <a:ext cx="5486401" cy="4846320"/>
          </a:xfrm>
        </p:spPr>
        <p:txBody>
          <a:bodyPr spcCol="0"/>
          <a:lstStyle>
            <a:lvl1pPr marL="0" indent="0">
              <a:lnSpc>
                <a:spcPts val="2000"/>
              </a:lnSpc>
              <a:defRPr sz="1800" baseline="0">
                <a:solidFill>
                  <a:srgbClr val="1C3B61"/>
                </a:solidFill>
              </a:defRPr>
            </a:lvl1pPr>
            <a:lvl2pPr marL="115888" indent="-118872">
              <a:spcBef>
                <a:spcPts val="900"/>
              </a:spcBef>
              <a:buSzPct val="100000"/>
              <a:buFont typeface="Lucida Grande"/>
              <a:buChar char="-"/>
              <a:defRPr sz="1400">
                <a:solidFill>
                  <a:srgbClr val="1C3B61"/>
                </a:solidFill>
              </a:defRPr>
            </a:lvl2pPr>
            <a:lvl3pPr marL="222250" indent="-222250">
              <a:buFont typeface="Lucida Grande"/>
              <a:buChar char="-"/>
              <a:defRPr sz="1400" baseline="0"/>
            </a:lvl3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3"/>
          </p:nvPr>
        </p:nvSpPr>
        <p:spPr>
          <a:xfrm>
            <a:off x="611719" y="1243014"/>
            <a:ext cx="5020483" cy="4885805"/>
          </a:xfrm>
          <a:solidFill>
            <a:schemeClr val="accent6">
              <a:lumMod val="50000"/>
              <a:alpha val="11000"/>
            </a:schemeClr>
          </a:solidFill>
        </p:spPr>
        <p:txBody>
          <a:bodyPr bIns="777240" anchor="ctr"/>
          <a:lstStyle>
            <a:lvl1pPr algn="ctr">
              <a:defRPr sz="1200">
                <a:solidFill>
                  <a:schemeClr val="accent4"/>
                </a:solidFill>
              </a:defRPr>
            </a:lvl1pPr>
          </a:lstStyle>
          <a:p>
            <a:pPr lvl="0"/>
            <a:r>
              <a:rPr lang="en-US" noProof="0" dirty="0"/>
              <a:t>Drag picture to placeholder or click icon to add</a:t>
            </a:r>
          </a:p>
        </p:txBody>
      </p:sp>
      <p:sp>
        <p:nvSpPr>
          <p:cNvPr id="5" name="Rectangle 11"/>
          <p:cNvSpPr>
            <a:spLocks noGrp="1" noChangeArrowheads="1"/>
          </p:cNvSpPr>
          <p:nvPr>
            <p:ph type="ftr" sz="quarter" idx="14"/>
          </p:nvPr>
        </p:nvSpPr>
        <p:spPr>
          <a:ln/>
        </p:spPr>
        <p:txBody>
          <a:bodyPr/>
          <a:lstStyle>
            <a:lvl1pPr>
              <a:defRPr/>
            </a:lvl1pPr>
          </a:lstStyle>
          <a:p>
            <a:pPr>
              <a:defRPr/>
            </a:pPr>
            <a:endParaRPr lang="en-US" altLang="en-US"/>
          </a:p>
        </p:txBody>
      </p:sp>
      <p:sp>
        <p:nvSpPr>
          <p:cNvPr id="8" name="Rectangle 12"/>
          <p:cNvSpPr>
            <a:spLocks noGrp="1" noChangeArrowheads="1"/>
          </p:cNvSpPr>
          <p:nvPr>
            <p:ph type="sldNum" sz="quarter" idx="15"/>
          </p:nvPr>
        </p:nvSpPr>
        <p:spPr>
          <a:ln/>
        </p:spPr>
        <p:txBody>
          <a:bodyPr/>
          <a:lstStyle>
            <a:lvl1pPr>
              <a:defRPr/>
            </a:lvl1pPr>
          </a:lstStyle>
          <a:p>
            <a:pPr>
              <a:defRPr/>
            </a:pPr>
            <a:fld id="{92900F08-5C24-2D49-A1BF-BF2FBF91E39A}" type="slidenum">
              <a:rPr lang="en-US" altLang="en-US"/>
              <a:pPr>
                <a:defRPr/>
              </a:pPr>
              <a:t>‹#›</a:t>
            </a:fld>
            <a:endParaRPr lang="en-US" altLang="en-US"/>
          </a:p>
        </p:txBody>
      </p:sp>
    </p:spTree>
    <p:extLst>
      <p:ext uri="{BB962C8B-B14F-4D97-AF65-F5344CB8AC3E}">
        <p14:creationId xmlns:p14="http://schemas.microsoft.com/office/powerpoint/2010/main" val="1431610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 Column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11718" y="3713392"/>
            <a:ext cx="3286572" cy="2493733"/>
          </a:xfrm>
        </p:spPr>
        <p:txBody>
          <a:bodyPr spcCol="0"/>
          <a:lstStyle>
            <a:lvl1pPr marL="0" indent="0">
              <a:lnSpc>
                <a:spcPts val="1600"/>
              </a:lnSpc>
              <a:defRPr sz="1400" b="1" baseline="0">
                <a:solidFill>
                  <a:schemeClr val="bg1"/>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3"/>
          </p:nvPr>
        </p:nvSpPr>
        <p:spPr>
          <a:xfrm>
            <a:off x="611720" y="1243014"/>
            <a:ext cx="3286571" cy="2257058"/>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3" name="Picture Placeholder 6"/>
          <p:cNvSpPr>
            <a:spLocks noGrp="1"/>
          </p:cNvSpPr>
          <p:nvPr>
            <p:ph type="pic" sz="quarter" idx="14"/>
          </p:nvPr>
        </p:nvSpPr>
        <p:spPr>
          <a:xfrm>
            <a:off x="4452716" y="1243014"/>
            <a:ext cx="3286571" cy="2257058"/>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4" name="Picture Placeholder 6"/>
          <p:cNvSpPr>
            <a:spLocks noGrp="1"/>
          </p:cNvSpPr>
          <p:nvPr>
            <p:ph type="pic" sz="quarter" idx="15"/>
          </p:nvPr>
        </p:nvSpPr>
        <p:spPr>
          <a:xfrm>
            <a:off x="8293713" y="1243014"/>
            <a:ext cx="3286571" cy="2257058"/>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1" name="Text Placeholder 5"/>
          <p:cNvSpPr>
            <a:spLocks noGrp="1"/>
          </p:cNvSpPr>
          <p:nvPr>
            <p:ph type="body" sz="quarter" idx="20"/>
          </p:nvPr>
        </p:nvSpPr>
        <p:spPr>
          <a:xfrm>
            <a:off x="4452715" y="3713392"/>
            <a:ext cx="3286572" cy="2493733"/>
          </a:xfrm>
        </p:spPr>
        <p:txBody>
          <a:bodyPr spcCol="0"/>
          <a:lstStyle>
            <a:lvl1pPr marL="0" indent="0">
              <a:lnSpc>
                <a:spcPts val="1600"/>
              </a:lnSpc>
              <a:defRPr sz="1400" b="1" baseline="0">
                <a:solidFill>
                  <a:schemeClr val="bg1"/>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
        <p:nvSpPr>
          <p:cNvPr id="12" name="Text Placeholder 5"/>
          <p:cNvSpPr>
            <a:spLocks noGrp="1"/>
          </p:cNvSpPr>
          <p:nvPr>
            <p:ph type="body" sz="quarter" idx="21"/>
          </p:nvPr>
        </p:nvSpPr>
        <p:spPr>
          <a:xfrm>
            <a:off x="8293713" y="3713392"/>
            <a:ext cx="3286572" cy="2493733"/>
          </a:xfrm>
        </p:spPr>
        <p:txBody>
          <a:bodyPr spcCol="0"/>
          <a:lstStyle>
            <a:lvl1pPr marL="0" indent="0">
              <a:lnSpc>
                <a:spcPts val="1600"/>
              </a:lnSpc>
              <a:defRPr sz="1400" b="1" baseline="0">
                <a:solidFill>
                  <a:schemeClr val="bg1"/>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
        <p:nvSpPr>
          <p:cNvPr id="9" name="Rectangle 11"/>
          <p:cNvSpPr>
            <a:spLocks noGrp="1" noChangeArrowheads="1"/>
          </p:cNvSpPr>
          <p:nvPr>
            <p:ph type="ftr" sz="quarter" idx="22"/>
          </p:nvPr>
        </p:nvSpPr>
        <p:spPr>
          <a:ln/>
        </p:spPr>
        <p:txBody>
          <a:bodyPr/>
          <a:lstStyle>
            <a:lvl1pPr>
              <a:defRPr/>
            </a:lvl1pPr>
          </a:lstStyle>
          <a:p>
            <a:pPr>
              <a:defRPr/>
            </a:pPr>
            <a:endParaRPr lang="en-US" altLang="en-US"/>
          </a:p>
        </p:txBody>
      </p:sp>
      <p:sp>
        <p:nvSpPr>
          <p:cNvPr id="10" name="Rectangle 12"/>
          <p:cNvSpPr>
            <a:spLocks noGrp="1" noChangeArrowheads="1"/>
          </p:cNvSpPr>
          <p:nvPr>
            <p:ph type="sldNum" sz="quarter" idx="23"/>
          </p:nvPr>
        </p:nvSpPr>
        <p:spPr>
          <a:ln/>
        </p:spPr>
        <p:txBody>
          <a:bodyPr/>
          <a:lstStyle>
            <a:lvl1pPr>
              <a:defRPr/>
            </a:lvl1pPr>
          </a:lstStyle>
          <a:p>
            <a:pPr>
              <a:defRPr/>
            </a:pPr>
            <a:fld id="{3F7894FE-4943-5843-A2AA-AECF9AF758DB}" type="slidenum">
              <a:rPr lang="en-US" altLang="en-US"/>
              <a:pPr>
                <a:defRPr/>
              </a:pPr>
              <a:t>‹#›</a:t>
            </a:fld>
            <a:endParaRPr lang="en-US" altLang="en-US"/>
          </a:p>
        </p:txBody>
      </p:sp>
    </p:spTree>
    <p:extLst>
      <p:ext uri="{BB962C8B-B14F-4D97-AF65-F5344CB8AC3E}">
        <p14:creationId xmlns:p14="http://schemas.microsoft.com/office/powerpoint/2010/main" val="674573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 Column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Picture Placeholder 6"/>
          <p:cNvSpPr>
            <a:spLocks noGrp="1"/>
          </p:cNvSpPr>
          <p:nvPr>
            <p:ph type="pic" sz="quarter" idx="13"/>
          </p:nvPr>
        </p:nvSpPr>
        <p:spPr>
          <a:xfrm>
            <a:off x="6312444" y="1243014"/>
            <a:ext cx="5267840" cy="3365847"/>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9" name="Text Placeholder 5"/>
          <p:cNvSpPr>
            <a:spLocks noGrp="1"/>
          </p:cNvSpPr>
          <p:nvPr>
            <p:ph type="body" sz="quarter" idx="14"/>
          </p:nvPr>
        </p:nvSpPr>
        <p:spPr>
          <a:xfrm>
            <a:off x="611714" y="4817251"/>
            <a:ext cx="5248815" cy="1389874"/>
          </a:xfrm>
        </p:spPr>
        <p:txBody>
          <a:bodyPr spcCol="0"/>
          <a:lstStyle>
            <a:lvl1pPr marL="0" indent="0">
              <a:lnSpc>
                <a:spcPts val="1600"/>
              </a:lnSpc>
              <a:defRPr sz="1400" b="1" baseline="0">
                <a:solidFill>
                  <a:srgbClr val="6FB433"/>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
        <p:nvSpPr>
          <p:cNvPr id="20" name="Picture Placeholder 6"/>
          <p:cNvSpPr>
            <a:spLocks noGrp="1"/>
          </p:cNvSpPr>
          <p:nvPr>
            <p:ph type="pic" sz="quarter" idx="15"/>
          </p:nvPr>
        </p:nvSpPr>
        <p:spPr>
          <a:xfrm>
            <a:off x="611717" y="1243014"/>
            <a:ext cx="5267840" cy="3365847"/>
          </a:xfrm>
          <a:solidFill>
            <a:srgbClr val="7F7F7F">
              <a:alpha val="11000"/>
            </a:srgbClr>
          </a:solidFill>
        </p:spPr>
        <p:txBody>
          <a:bodyPr bIns="777240" anchor="ctr"/>
          <a:lstStyle>
            <a:lvl1pPr algn="ctr">
              <a:defRPr sz="1200">
                <a:solidFill>
                  <a:srgbClr val="000000"/>
                </a:solidFill>
              </a:defRPr>
            </a:lvl1pPr>
          </a:lstStyle>
          <a:p>
            <a:pPr lvl="0"/>
            <a:r>
              <a:rPr lang="en-US" noProof="0"/>
              <a:t>Drag picture to placeholder or click icon to add</a:t>
            </a:r>
            <a:endParaRPr lang="en-US" noProof="0" dirty="0"/>
          </a:p>
        </p:txBody>
      </p:sp>
      <p:sp>
        <p:nvSpPr>
          <p:cNvPr id="10" name="Text Placeholder 5"/>
          <p:cNvSpPr>
            <a:spLocks noGrp="1"/>
          </p:cNvSpPr>
          <p:nvPr>
            <p:ph type="body" sz="quarter" idx="18"/>
          </p:nvPr>
        </p:nvSpPr>
        <p:spPr>
          <a:xfrm>
            <a:off x="6331470" y="4817251"/>
            <a:ext cx="5248815" cy="1389874"/>
          </a:xfrm>
        </p:spPr>
        <p:txBody>
          <a:bodyPr spcCol="0"/>
          <a:lstStyle>
            <a:lvl1pPr marL="0" indent="0">
              <a:lnSpc>
                <a:spcPts val="1600"/>
              </a:lnSpc>
              <a:defRPr sz="1400" b="1" baseline="0">
                <a:solidFill>
                  <a:srgbClr val="6FB433"/>
                </a:solidFill>
              </a:defRPr>
            </a:lvl1pPr>
            <a:lvl2pPr marL="0" indent="0">
              <a:spcBef>
                <a:spcPts val="900"/>
              </a:spcBef>
              <a:buFont typeface="Arial"/>
              <a:buNone/>
              <a:defRPr sz="1400">
                <a:solidFill>
                  <a:srgbClr val="1C3B61"/>
                </a:solidFill>
              </a:defRPr>
            </a:lvl2pPr>
            <a:lvl3pPr marL="0" indent="0">
              <a:spcBef>
                <a:spcPts val="900"/>
              </a:spcBef>
              <a:buFontTx/>
              <a:buNone/>
              <a:defRPr sz="1400" baseline="0"/>
            </a:lvl3pPr>
          </a:lstStyle>
          <a:p>
            <a:pPr lvl="0"/>
            <a:r>
              <a:rPr lang="en-US" dirty="0"/>
              <a:t>Click to edit Master text styles</a:t>
            </a:r>
          </a:p>
          <a:p>
            <a:pPr lvl="1"/>
            <a:r>
              <a:rPr lang="en-US" dirty="0"/>
              <a:t>Second level</a:t>
            </a:r>
          </a:p>
        </p:txBody>
      </p:sp>
      <p:sp>
        <p:nvSpPr>
          <p:cNvPr id="8" name="Rectangle 11"/>
          <p:cNvSpPr>
            <a:spLocks noGrp="1" noChangeArrowheads="1"/>
          </p:cNvSpPr>
          <p:nvPr>
            <p:ph type="ftr" sz="quarter" idx="19"/>
          </p:nvPr>
        </p:nvSpPr>
        <p:spPr>
          <a:ln/>
        </p:spPr>
        <p:txBody>
          <a:bodyPr/>
          <a:lstStyle>
            <a:lvl1pPr>
              <a:defRPr/>
            </a:lvl1pPr>
          </a:lstStyle>
          <a:p>
            <a:pPr>
              <a:defRPr/>
            </a:pPr>
            <a:endParaRPr lang="en-US" altLang="en-US"/>
          </a:p>
        </p:txBody>
      </p:sp>
      <p:sp>
        <p:nvSpPr>
          <p:cNvPr id="9" name="Rectangle 12"/>
          <p:cNvSpPr>
            <a:spLocks noGrp="1" noChangeArrowheads="1"/>
          </p:cNvSpPr>
          <p:nvPr>
            <p:ph type="sldNum" sz="quarter" idx="20"/>
          </p:nvPr>
        </p:nvSpPr>
        <p:spPr>
          <a:ln/>
        </p:spPr>
        <p:txBody>
          <a:bodyPr/>
          <a:lstStyle>
            <a:lvl1pPr>
              <a:defRPr/>
            </a:lvl1pPr>
          </a:lstStyle>
          <a:p>
            <a:pPr>
              <a:defRPr/>
            </a:pPr>
            <a:fld id="{2B734D55-094B-6244-8B47-AC159E78BE41}" type="slidenum">
              <a:rPr lang="en-US" altLang="en-US"/>
              <a:pPr>
                <a:defRPr/>
              </a:pPr>
              <a:t>‹#›</a:t>
            </a:fld>
            <a:endParaRPr lang="en-US" altLang="en-US"/>
          </a:p>
        </p:txBody>
      </p:sp>
    </p:spTree>
    <p:extLst>
      <p:ext uri="{BB962C8B-B14F-4D97-AF65-F5344CB8AC3E}">
        <p14:creationId xmlns:p14="http://schemas.microsoft.com/office/powerpoint/2010/main" val="986356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5" name="Text Placeholder 10"/>
          <p:cNvSpPr>
            <a:spLocks noGrp="1"/>
          </p:cNvSpPr>
          <p:nvPr>
            <p:ph type="body" sz="quarter" idx="10"/>
          </p:nvPr>
        </p:nvSpPr>
        <p:spPr>
          <a:xfrm>
            <a:off x="609599" y="578534"/>
            <a:ext cx="10970684" cy="1938301"/>
          </a:xfrm>
        </p:spPr>
        <p:txBody>
          <a:bodyPr/>
          <a:lstStyle>
            <a:lvl1pPr marL="0" indent="0">
              <a:buNone/>
              <a:defRPr sz="6000" b="1" baseline="0"/>
            </a:lvl1pPr>
            <a:lvl2pPr marL="91440" indent="0">
              <a:spcBef>
                <a:spcPts val="0"/>
              </a:spcBef>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92074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r>
              <a:t>Title Text</a:t>
            </a:r>
          </a:p>
        </p:txBody>
      </p:sp>
      <p:sp>
        <p:nvSpPr>
          <p:cNvPr id="48" name="Shape 48"/>
          <p:cNvSpPr>
            <a:spLocks noGrp="1"/>
          </p:cNvSpPr>
          <p:nvPr>
            <p:ph type="body" sz="quarter" idx="1"/>
          </p:nvPr>
        </p:nvSpPr>
        <p:spPr>
          <a:xfrm>
            <a:off x="7286626" y="1768078"/>
            <a:ext cx="3714751" cy="4402336"/>
          </a:xfrm>
          <a:prstGeom prst="rect">
            <a:avLst/>
          </a:prstGeom>
        </p:spPr>
        <p:txBody>
          <a:bodyPr>
            <a:normAutofit/>
          </a:bodyPr>
          <a:lstStyle>
            <a:lvl1pPr marL="571002" indent="-347767">
              <a:spcBef>
                <a:spcPts val="2672"/>
              </a:spcBef>
              <a:defRPr sz="2250"/>
            </a:lvl1pPr>
            <a:lvl2pPr marL="883530" indent="-347767">
              <a:spcBef>
                <a:spcPts val="2672"/>
              </a:spcBef>
              <a:defRPr sz="2109"/>
            </a:lvl2pPr>
            <a:lvl3pPr marL="1196057" indent="-347767">
              <a:spcBef>
                <a:spcPts val="2672"/>
              </a:spcBef>
              <a:defRPr sz="2109"/>
            </a:lvl3pPr>
            <a:lvl4pPr marL="1508585" indent="-347767">
              <a:spcBef>
                <a:spcPts val="2672"/>
              </a:spcBef>
              <a:defRPr sz="2109"/>
            </a:lvl4pPr>
            <a:lvl5pPr marL="1821113" indent="-347767">
              <a:spcBef>
                <a:spcPts val="2672"/>
              </a:spcBef>
              <a:defRPr sz="2109"/>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868053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pic>
        <p:nvPicPr>
          <p:cNvPr id="5" name="Picture 4" descr="fh-hor-ny-no-csh.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1276" y="6370655"/>
            <a:ext cx="1289049" cy="323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838200" y="365127"/>
            <a:ext cx="10515600" cy="916474"/>
          </a:xfrm>
          <a:prstGeom prst="rect">
            <a:avLst/>
          </a:prstGeom>
        </p:spPr>
        <p:txBody>
          <a:bodyPr anchor="ctr">
            <a:normAutofit/>
          </a:bodyPr>
          <a:lstStyle>
            <a:lvl1pPr>
              <a:defRPr sz="4000" b="1">
                <a:solidFill>
                  <a:srgbClr val="154067"/>
                </a:solidFill>
                <a:latin typeface="+mn-lt"/>
              </a:defRPr>
            </a:lvl1pPr>
          </a:lstStyle>
          <a:p>
            <a:r>
              <a:rPr lang="en-US"/>
              <a:t>Click to edit Master title style</a:t>
            </a:r>
          </a:p>
        </p:txBody>
      </p:sp>
      <p:sp>
        <p:nvSpPr>
          <p:cNvPr id="9" name="Content Placeholder 2"/>
          <p:cNvSpPr>
            <a:spLocks noGrp="1"/>
          </p:cNvSpPr>
          <p:nvPr>
            <p:ph idx="1"/>
          </p:nvPr>
        </p:nvSpPr>
        <p:spPr>
          <a:xfrm>
            <a:off x="838200" y="1404001"/>
            <a:ext cx="10515600" cy="4772963"/>
          </a:xfrm>
          <a:prstGeom prst="rect">
            <a:avLst/>
          </a:prstGeom>
        </p:spPr>
        <p:txBody>
          <a:bodyPr/>
          <a:lstStyle>
            <a:lvl1pPr marL="0" indent="0">
              <a:buNone/>
              <a:defRPr>
                <a:solidFill>
                  <a:srgbClr val="154067"/>
                </a:solidFill>
              </a:defRPr>
            </a:lvl1pPr>
            <a:lvl2pPr>
              <a:buClr>
                <a:srgbClr val="99CB5A"/>
              </a:buClr>
              <a:defRPr>
                <a:solidFill>
                  <a:srgbClr val="154067"/>
                </a:solidFill>
              </a:defRPr>
            </a:lvl2pPr>
            <a:lvl3pPr>
              <a:buClr>
                <a:srgbClr val="99CB5A"/>
              </a:buClr>
              <a:defRPr>
                <a:solidFill>
                  <a:srgbClr val="154067"/>
                </a:solidFill>
              </a:defRPr>
            </a:lvl3pPr>
            <a:lvl4pPr>
              <a:buClr>
                <a:srgbClr val="99CB5A"/>
              </a:buClr>
              <a:defRPr>
                <a:solidFill>
                  <a:srgbClr val="154067"/>
                </a:solidFill>
              </a:defRPr>
            </a:lvl4pPr>
            <a:lvl5pPr>
              <a:buClr>
                <a:srgbClr val="99CB5A"/>
              </a:buClr>
              <a:defRPr>
                <a:solidFill>
                  <a:srgbClr val="15406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760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Quote slide">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lvl1pPr>
              <a:defRPr baseline="0">
                <a:solidFill>
                  <a:srgbClr val="1C3B61"/>
                </a:solidFill>
              </a:defRPr>
            </a:lvl1pPr>
          </a:lstStyle>
          <a:p>
            <a:r>
              <a:rPr lang="en-US" dirty="0"/>
              <a:t>Click to edit Master title style</a:t>
            </a:r>
          </a:p>
        </p:txBody>
      </p:sp>
      <p:sp>
        <p:nvSpPr>
          <p:cNvPr id="14" name="Text Placeholder 13"/>
          <p:cNvSpPr>
            <a:spLocks noGrp="1"/>
          </p:cNvSpPr>
          <p:nvPr>
            <p:ph type="body" sz="quarter" idx="13"/>
          </p:nvPr>
        </p:nvSpPr>
        <p:spPr>
          <a:xfrm>
            <a:off x="610657" y="1261872"/>
            <a:ext cx="9144000" cy="5029200"/>
          </a:xfrm>
        </p:spPr>
        <p:txBody>
          <a:bodyPr/>
          <a:lstStyle>
            <a:lvl1pPr marL="0" indent="0">
              <a:defRPr>
                <a:solidFill>
                  <a:srgbClr val="1C3B61"/>
                </a:solidFill>
              </a:defRPr>
            </a:lvl1pPr>
            <a:lvl2pPr marL="117475" indent="-117475">
              <a:spcBef>
                <a:spcPts val="984"/>
              </a:spcBef>
              <a:buClrTx/>
              <a:buSzPct val="100000"/>
              <a:defRPr sz="1600" i="1" baseline="0">
                <a:solidFill>
                  <a:srgbClr val="1C3B61"/>
                </a:solidFill>
              </a:defRPr>
            </a:lvl2pPr>
          </a:lstStyle>
          <a:p>
            <a:pPr lvl="0"/>
            <a:r>
              <a:rPr lang="en-US" dirty="0"/>
              <a:t>Click to edit Master text styles</a:t>
            </a:r>
          </a:p>
          <a:p>
            <a:pPr lvl="1"/>
            <a:r>
              <a:rPr lang="en-US" dirty="0"/>
              <a:t>Second level</a:t>
            </a:r>
          </a:p>
        </p:txBody>
      </p:sp>
      <p:sp>
        <p:nvSpPr>
          <p:cNvPr id="4" name="Rectangle 11"/>
          <p:cNvSpPr>
            <a:spLocks noGrp="1" noChangeArrowheads="1"/>
          </p:cNvSpPr>
          <p:nvPr>
            <p:ph type="ftr" sz="quarter" idx="14"/>
          </p:nvPr>
        </p:nvSpPr>
        <p:spPr>
          <a:ln/>
        </p:spPr>
        <p:txBody>
          <a:bodyPr/>
          <a:lstStyle>
            <a:lvl1pPr>
              <a:defRPr/>
            </a:lvl1pPr>
          </a:lstStyle>
          <a:p>
            <a:pPr>
              <a:defRPr/>
            </a:pPr>
            <a:endParaRPr lang="en-US" altLang="en-US"/>
          </a:p>
        </p:txBody>
      </p:sp>
      <p:sp>
        <p:nvSpPr>
          <p:cNvPr id="5" name="Rectangle 12"/>
          <p:cNvSpPr>
            <a:spLocks noGrp="1" noChangeArrowheads="1"/>
          </p:cNvSpPr>
          <p:nvPr>
            <p:ph type="sldNum" sz="quarter" idx="15"/>
          </p:nvPr>
        </p:nvSpPr>
        <p:spPr>
          <a:ln/>
        </p:spPr>
        <p:txBody>
          <a:bodyPr/>
          <a:lstStyle>
            <a:lvl1pPr>
              <a:defRPr/>
            </a:lvl1pPr>
          </a:lstStyle>
          <a:p>
            <a:pPr>
              <a:defRPr/>
            </a:pPr>
            <a:fld id="{FED92D28-512B-4049-BF4D-B946617810E7}" type="slidenum">
              <a:rPr lang="en-US" altLang="en-US"/>
              <a:pPr>
                <a:defRPr/>
              </a:pPr>
              <a:t>‹#›</a:t>
            </a:fld>
            <a:endParaRPr lang="en-US" altLang="en-US"/>
          </a:p>
        </p:txBody>
      </p:sp>
    </p:spTree>
    <p:extLst>
      <p:ext uri="{BB962C8B-B14F-4D97-AF65-F5344CB8AC3E}">
        <p14:creationId xmlns:p14="http://schemas.microsoft.com/office/powerpoint/2010/main" val="1709543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A12E3EB-FC25-3741-8346-CD3BFD16753C}" type="datetimeFigureOut">
              <a:rPr lang="en-US" smtClean="0"/>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21BE8-3144-8348-8AB8-F6D4364BFB27}" type="slidenum">
              <a:rPr lang="en-US" smtClean="0"/>
              <a:t>‹#›</a:t>
            </a:fld>
            <a:endParaRPr lang="en-US"/>
          </a:p>
        </p:txBody>
      </p:sp>
    </p:spTree>
    <p:extLst>
      <p:ext uri="{BB962C8B-B14F-4D97-AF65-F5344CB8AC3E}">
        <p14:creationId xmlns:p14="http://schemas.microsoft.com/office/powerpoint/2010/main" val="4596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7168569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 Break Slide">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lvl1pPr>
              <a:defRPr baseline="0"/>
            </a:lvl1pPr>
          </a:lstStyle>
          <a:p>
            <a:r>
              <a:rPr lang="en-US"/>
              <a:t>Click to edit Master title style</a:t>
            </a:r>
            <a:endParaRPr lang="en-US" dirty="0"/>
          </a:p>
        </p:txBody>
      </p:sp>
      <p:sp>
        <p:nvSpPr>
          <p:cNvPr id="3" name="Rectangle 11"/>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2"/>
          <p:cNvSpPr>
            <a:spLocks noGrp="1" noChangeArrowheads="1"/>
          </p:cNvSpPr>
          <p:nvPr>
            <p:ph type="sldNum" sz="quarter" idx="11"/>
          </p:nvPr>
        </p:nvSpPr>
        <p:spPr>
          <a:ln/>
        </p:spPr>
        <p:txBody>
          <a:bodyPr/>
          <a:lstStyle>
            <a:lvl1pPr>
              <a:defRPr/>
            </a:lvl1pPr>
          </a:lstStyle>
          <a:p>
            <a:pPr>
              <a:defRPr/>
            </a:pPr>
            <a:fld id="{0DD03587-AA48-DB47-B158-DAFB0CF01FF1}" type="slidenum">
              <a:rPr lang="en-US" altLang="en-US"/>
              <a:pPr>
                <a:defRPr/>
              </a:pPr>
              <a:t>‹#›</a:t>
            </a:fld>
            <a:endParaRPr lang="en-US" altLang="en-US"/>
          </a:p>
        </p:txBody>
      </p:sp>
    </p:spTree>
    <p:extLst>
      <p:ext uri="{BB962C8B-B14F-4D97-AF65-F5344CB8AC3E}">
        <p14:creationId xmlns:p14="http://schemas.microsoft.com/office/powerpoint/2010/main" val="1262415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hoto Break Slid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smtClean="0"/>
            </a:lvl1pPr>
          </a:lstStyle>
          <a:p>
            <a:pPr>
              <a:defRPr/>
            </a:pPr>
            <a:endParaRPr lang="en-US" altLang="en-US"/>
          </a:p>
        </p:txBody>
      </p:sp>
      <p:sp>
        <p:nvSpPr>
          <p:cNvPr id="4" name="Slide Number Placeholder 3"/>
          <p:cNvSpPr>
            <a:spLocks noGrp="1"/>
          </p:cNvSpPr>
          <p:nvPr>
            <p:ph type="sldNum" sz="quarter" idx="11"/>
          </p:nvPr>
        </p:nvSpPr>
        <p:spPr/>
        <p:txBody>
          <a:bodyPr/>
          <a:lstStyle>
            <a:lvl1pPr>
              <a:defRPr smtClean="0"/>
            </a:lvl1pPr>
          </a:lstStyle>
          <a:p>
            <a:pPr>
              <a:defRPr/>
            </a:pPr>
            <a:fld id="{28B47AA7-7F0D-354F-941D-0503EB84CABE}" type="slidenum">
              <a:rPr lang="en-US" altLang="en-US"/>
              <a:pPr>
                <a:defRPr/>
              </a:pPr>
              <a:t>‹#›</a:t>
            </a:fld>
            <a:endParaRPr lang="en-US" altLang="en-US"/>
          </a:p>
        </p:txBody>
      </p:sp>
    </p:spTree>
    <p:extLst>
      <p:ext uri="{BB962C8B-B14F-4D97-AF65-F5344CB8AC3E}">
        <p14:creationId xmlns:p14="http://schemas.microsoft.com/office/powerpoint/2010/main" val="1742208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11717" y="1261872"/>
            <a:ext cx="9134009" cy="4846320"/>
          </a:xfrm>
        </p:spPr>
        <p:txBody>
          <a:bodyPr/>
          <a:lstStyle>
            <a:lvl1pPr marL="0" indent="0">
              <a:spcBef>
                <a:spcPts val="600"/>
              </a:spcBef>
              <a:defRPr>
                <a:solidFill>
                  <a:srgbClr val="1C3B61"/>
                </a:solidFill>
              </a:defRPr>
            </a:lvl1pPr>
            <a:lvl2pPr marL="579438" indent="-118872">
              <a:spcBef>
                <a:spcPts val="600"/>
              </a:spcBef>
              <a:spcAft>
                <a:spcPts val="900"/>
              </a:spcAft>
              <a:buFont typeface="Arial"/>
              <a:buChar char="•"/>
              <a:defRPr sz="1800" baseline="0">
                <a:solidFill>
                  <a:srgbClr val="1C3B61"/>
                </a:solidFill>
              </a:defRPr>
            </a:lvl2pPr>
            <a:lvl3pPr marL="685800" indent="-111125">
              <a:spcBef>
                <a:spcPts val="300"/>
              </a:spcBef>
              <a:buFont typeface="Lucida Grande"/>
              <a:buChar char="-"/>
              <a:defRPr sz="1400">
                <a:solidFill>
                  <a:srgbClr val="1C3B61"/>
                </a:solidFill>
              </a:defRPr>
            </a:lvl3pPr>
          </a:lstStyle>
          <a:p>
            <a:pPr lvl="0"/>
            <a:r>
              <a:rPr lang="en-US" dirty="0"/>
              <a:t>Click to edit Master text styles</a:t>
            </a:r>
          </a:p>
          <a:p>
            <a:pPr lvl="1"/>
            <a:r>
              <a:rPr lang="en-US" dirty="0"/>
              <a:t>Second level</a:t>
            </a:r>
          </a:p>
          <a:p>
            <a:pPr lvl="2"/>
            <a:r>
              <a:rPr lang="en-US" dirty="0"/>
              <a:t>Third level</a:t>
            </a:r>
          </a:p>
        </p:txBody>
      </p:sp>
      <p:sp>
        <p:nvSpPr>
          <p:cNvPr id="4" name="Rectangle 11"/>
          <p:cNvSpPr>
            <a:spLocks noGrp="1" noChangeArrowheads="1"/>
          </p:cNvSpPr>
          <p:nvPr>
            <p:ph type="ftr" sz="quarter" idx="13"/>
          </p:nvPr>
        </p:nvSpPr>
        <p:spPr>
          <a:ln/>
        </p:spPr>
        <p:txBody>
          <a:bodyPr/>
          <a:lstStyle>
            <a:lvl1pPr>
              <a:defRPr/>
            </a:lvl1pPr>
          </a:lstStyle>
          <a:p>
            <a:pPr>
              <a:defRPr/>
            </a:pPr>
            <a:endParaRPr lang="en-US" altLang="en-US"/>
          </a:p>
        </p:txBody>
      </p:sp>
      <p:sp>
        <p:nvSpPr>
          <p:cNvPr id="5" name="Rectangle 12"/>
          <p:cNvSpPr>
            <a:spLocks noGrp="1" noChangeArrowheads="1"/>
          </p:cNvSpPr>
          <p:nvPr>
            <p:ph type="sldNum" sz="quarter" idx="14"/>
          </p:nvPr>
        </p:nvSpPr>
        <p:spPr>
          <a:ln/>
        </p:spPr>
        <p:txBody>
          <a:bodyPr/>
          <a:lstStyle>
            <a:lvl1pPr>
              <a:defRPr/>
            </a:lvl1pPr>
          </a:lstStyle>
          <a:p>
            <a:pPr>
              <a:defRPr/>
            </a:pPr>
            <a:fld id="{9C0842AB-C059-F647-9E4A-27846870B7C5}" type="slidenum">
              <a:rPr lang="en-US" altLang="en-US"/>
              <a:pPr>
                <a:defRPr/>
              </a:pPr>
              <a:t>‹#›</a:t>
            </a:fld>
            <a:endParaRPr lang="en-US" altLang="en-US"/>
          </a:p>
        </p:txBody>
      </p:sp>
    </p:spTree>
    <p:extLst>
      <p:ext uri="{BB962C8B-B14F-4D97-AF65-F5344CB8AC3E}">
        <p14:creationId xmlns:p14="http://schemas.microsoft.com/office/powerpoint/2010/main" val="1111891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11716" y="1261872"/>
            <a:ext cx="10968568" cy="4846320"/>
          </a:xfrm>
        </p:spPr>
        <p:txBody>
          <a:bodyPr numCol="2" spcCol="457200"/>
          <a:lstStyle>
            <a:lvl1pPr marL="0" indent="0">
              <a:defRPr baseline="0">
                <a:solidFill>
                  <a:srgbClr val="1C3B61"/>
                </a:solidFill>
              </a:defRPr>
            </a:lvl1pPr>
            <a:lvl2pPr marL="115888" indent="-118872">
              <a:spcBef>
                <a:spcPts val="900"/>
              </a:spcBef>
              <a:buFont typeface="Arial"/>
              <a:buChar char="•"/>
              <a:defRPr sz="1800">
                <a:solidFill>
                  <a:srgbClr val="1C3B61"/>
                </a:solidFill>
              </a:defRPr>
            </a:lvl2pPr>
            <a:lvl3pPr marL="279400" indent="-111125">
              <a:buFont typeface="Lucida Grande"/>
              <a:buChar char="-"/>
              <a:defRPr sz="1400" baseline="0">
                <a:solidFill>
                  <a:srgbClr val="1C3B61"/>
                </a:solidFill>
              </a:defRPr>
            </a:lvl3pPr>
          </a:lstStyle>
          <a:p>
            <a:pPr lvl="0"/>
            <a:r>
              <a:rPr lang="en-US" dirty="0"/>
              <a:t>Click to edit Master text styles</a:t>
            </a:r>
          </a:p>
          <a:p>
            <a:pPr lvl="1"/>
            <a:r>
              <a:rPr lang="en-US" dirty="0"/>
              <a:t>Second level</a:t>
            </a:r>
          </a:p>
          <a:p>
            <a:pPr lvl="2"/>
            <a:r>
              <a:rPr lang="en-US" dirty="0"/>
              <a:t>Third level</a:t>
            </a:r>
          </a:p>
        </p:txBody>
      </p:sp>
      <p:sp>
        <p:nvSpPr>
          <p:cNvPr id="4" name="Rectangle 11"/>
          <p:cNvSpPr>
            <a:spLocks noGrp="1" noChangeArrowheads="1"/>
          </p:cNvSpPr>
          <p:nvPr>
            <p:ph type="ftr" sz="quarter" idx="13"/>
          </p:nvPr>
        </p:nvSpPr>
        <p:spPr>
          <a:ln/>
        </p:spPr>
        <p:txBody>
          <a:bodyPr/>
          <a:lstStyle>
            <a:lvl1pPr>
              <a:defRPr/>
            </a:lvl1pPr>
          </a:lstStyle>
          <a:p>
            <a:pPr>
              <a:defRPr/>
            </a:pPr>
            <a:endParaRPr lang="en-US" altLang="en-US"/>
          </a:p>
        </p:txBody>
      </p:sp>
      <p:sp>
        <p:nvSpPr>
          <p:cNvPr id="5" name="Rectangle 12"/>
          <p:cNvSpPr>
            <a:spLocks noGrp="1" noChangeArrowheads="1"/>
          </p:cNvSpPr>
          <p:nvPr>
            <p:ph type="sldNum" sz="quarter" idx="14"/>
          </p:nvPr>
        </p:nvSpPr>
        <p:spPr>
          <a:ln/>
        </p:spPr>
        <p:txBody>
          <a:bodyPr/>
          <a:lstStyle>
            <a:lvl1pPr>
              <a:defRPr/>
            </a:lvl1pPr>
          </a:lstStyle>
          <a:p>
            <a:pPr>
              <a:defRPr/>
            </a:pPr>
            <a:fld id="{099469B7-C9AA-B643-8A43-E8BD8393885D}" type="slidenum">
              <a:rPr lang="en-US" altLang="en-US"/>
              <a:pPr>
                <a:defRPr/>
              </a:pPr>
              <a:t>‹#›</a:t>
            </a:fld>
            <a:endParaRPr lang="en-US" altLang="en-US"/>
          </a:p>
        </p:txBody>
      </p:sp>
    </p:spTree>
    <p:extLst>
      <p:ext uri="{BB962C8B-B14F-4D97-AF65-F5344CB8AC3E}">
        <p14:creationId xmlns:p14="http://schemas.microsoft.com/office/powerpoint/2010/main" val="153609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r>
              <a:t>Title Text</a:t>
            </a:r>
          </a:p>
        </p:txBody>
      </p:sp>
      <p:sp>
        <p:nvSpPr>
          <p:cNvPr id="48" name="Shape 48"/>
          <p:cNvSpPr>
            <a:spLocks noGrp="1"/>
          </p:cNvSpPr>
          <p:nvPr>
            <p:ph type="body" sz="quarter" idx="1"/>
          </p:nvPr>
        </p:nvSpPr>
        <p:spPr>
          <a:xfrm>
            <a:off x="7286626" y="1768078"/>
            <a:ext cx="3714751" cy="4402336"/>
          </a:xfrm>
          <a:prstGeom prst="rect">
            <a:avLst/>
          </a:prstGeom>
        </p:spPr>
        <p:txBody>
          <a:bodyPr>
            <a:normAutofit/>
          </a:bodyPr>
          <a:lstStyle>
            <a:lvl1pPr marL="571002" indent="-347767">
              <a:spcBef>
                <a:spcPts val="2672"/>
              </a:spcBef>
              <a:defRPr sz="2250"/>
            </a:lvl1pPr>
            <a:lvl2pPr marL="883530" indent="-347767">
              <a:spcBef>
                <a:spcPts val="2672"/>
              </a:spcBef>
              <a:defRPr sz="2109"/>
            </a:lvl2pPr>
            <a:lvl3pPr marL="1196057" indent="-347767">
              <a:spcBef>
                <a:spcPts val="2672"/>
              </a:spcBef>
              <a:defRPr sz="2109"/>
            </a:lvl3pPr>
            <a:lvl4pPr marL="1508585" indent="-347767">
              <a:spcBef>
                <a:spcPts val="2672"/>
              </a:spcBef>
              <a:defRPr sz="2109"/>
            </a:lvl4pPr>
            <a:lvl5pPr marL="1821113" indent="-347767">
              <a:spcBef>
                <a:spcPts val="2672"/>
              </a:spcBef>
              <a:defRPr sz="2109"/>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22544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Single Imag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C3B61"/>
                </a:solidFill>
              </a:defRPr>
            </a:lvl1pPr>
          </a:lstStyle>
          <a:p>
            <a:r>
              <a:rPr lang="en-US" dirty="0"/>
              <a:t>Click to edit Master title style</a:t>
            </a:r>
          </a:p>
        </p:txBody>
      </p:sp>
      <p:sp>
        <p:nvSpPr>
          <p:cNvPr id="6" name="Text Placeholder 5"/>
          <p:cNvSpPr>
            <a:spLocks noGrp="1"/>
          </p:cNvSpPr>
          <p:nvPr>
            <p:ph type="body" sz="quarter" idx="12"/>
          </p:nvPr>
        </p:nvSpPr>
        <p:spPr>
          <a:xfrm>
            <a:off x="6093884" y="1261872"/>
            <a:ext cx="5486401" cy="4846320"/>
          </a:xfrm>
        </p:spPr>
        <p:txBody>
          <a:bodyPr spcCol="0"/>
          <a:lstStyle>
            <a:lvl1pPr marL="0" indent="0">
              <a:lnSpc>
                <a:spcPts val="2000"/>
              </a:lnSpc>
              <a:defRPr sz="1800" baseline="0">
                <a:solidFill>
                  <a:srgbClr val="1C3B61"/>
                </a:solidFill>
              </a:defRPr>
            </a:lvl1pPr>
            <a:lvl2pPr marL="115888" indent="-118872">
              <a:spcBef>
                <a:spcPts val="900"/>
              </a:spcBef>
              <a:buSzPct val="100000"/>
              <a:buFont typeface="Lucida Grande"/>
              <a:buChar char="-"/>
              <a:defRPr sz="1400">
                <a:solidFill>
                  <a:srgbClr val="1C3B61"/>
                </a:solidFill>
              </a:defRPr>
            </a:lvl2pPr>
            <a:lvl3pPr marL="222250" indent="-222250">
              <a:buFont typeface="Lucida Grande"/>
              <a:buChar char="-"/>
              <a:defRPr sz="1400" baseline="0"/>
            </a:lvl3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3"/>
          </p:nvPr>
        </p:nvSpPr>
        <p:spPr>
          <a:xfrm>
            <a:off x="611719" y="1243014"/>
            <a:ext cx="5020483" cy="4885805"/>
          </a:xfrm>
          <a:solidFill>
            <a:schemeClr val="accent6">
              <a:lumMod val="50000"/>
              <a:alpha val="11000"/>
            </a:schemeClr>
          </a:solidFill>
        </p:spPr>
        <p:txBody>
          <a:bodyPr bIns="777240" anchor="ctr"/>
          <a:lstStyle>
            <a:lvl1pPr algn="ctr">
              <a:defRPr sz="1200">
                <a:solidFill>
                  <a:schemeClr val="accent4"/>
                </a:solidFill>
              </a:defRPr>
            </a:lvl1pPr>
          </a:lstStyle>
          <a:p>
            <a:pPr lvl="0"/>
            <a:r>
              <a:rPr lang="en-US" noProof="0" dirty="0"/>
              <a:t>Drag picture to placeholder or click icon to add</a:t>
            </a:r>
          </a:p>
        </p:txBody>
      </p:sp>
      <p:sp>
        <p:nvSpPr>
          <p:cNvPr id="5" name="Rectangle 11"/>
          <p:cNvSpPr>
            <a:spLocks noGrp="1" noChangeArrowheads="1"/>
          </p:cNvSpPr>
          <p:nvPr>
            <p:ph type="ftr" sz="quarter" idx="14"/>
          </p:nvPr>
        </p:nvSpPr>
        <p:spPr>
          <a:ln/>
        </p:spPr>
        <p:txBody>
          <a:bodyPr/>
          <a:lstStyle>
            <a:lvl1pPr>
              <a:defRPr/>
            </a:lvl1pPr>
          </a:lstStyle>
          <a:p>
            <a:pPr>
              <a:defRPr/>
            </a:pPr>
            <a:endParaRPr lang="en-US" altLang="en-US"/>
          </a:p>
        </p:txBody>
      </p:sp>
      <p:sp>
        <p:nvSpPr>
          <p:cNvPr id="8" name="Rectangle 12"/>
          <p:cNvSpPr>
            <a:spLocks noGrp="1" noChangeArrowheads="1"/>
          </p:cNvSpPr>
          <p:nvPr>
            <p:ph type="sldNum" sz="quarter" idx="15"/>
          </p:nvPr>
        </p:nvSpPr>
        <p:spPr>
          <a:ln/>
        </p:spPr>
        <p:txBody>
          <a:bodyPr/>
          <a:lstStyle>
            <a:lvl1pPr>
              <a:defRPr/>
            </a:lvl1pPr>
          </a:lstStyle>
          <a:p>
            <a:pPr>
              <a:defRPr/>
            </a:pPr>
            <a:fld id="{92900F08-5C24-2D49-A1BF-BF2FBF91E39A}" type="slidenum">
              <a:rPr lang="en-US" altLang="en-US"/>
              <a:pPr>
                <a:defRPr/>
              </a:pPr>
              <a:t>‹#›</a:t>
            </a:fld>
            <a:endParaRPr lang="en-US" altLang="en-US"/>
          </a:p>
        </p:txBody>
      </p:sp>
    </p:spTree>
    <p:extLst>
      <p:ext uri="{BB962C8B-B14F-4D97-AF65-F5344CB8AC3E}">
        <p14:creationId xmlns:p14="http://schemas.microsoft.com/office/powerpoint/2010/main" val="2052266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A12E3EB-FC25-3741-8346-CD3BFD16753C}" type="datetimeFigureOut">
              <a:rPr lang="en-US" smtClean="0"/>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21BE8-3144-8348-8AB8-F6D4364BFB27}" type="slidenum">
              <a:rPr lang="en-US" smtClean="0"/>
              <a:t>‹#›</a:t>
            </a:fld>
            <a:endParaRPr lang="en-US"/>
          </a:p>
        </p:txBody>
      </p:sp>
    </p:spTree>
    <p:extLst>
      <p:ext uri="{BB962C8B-B14F-4D97-AF65-F5344CB8AC3E}">
        <p14:creationId xmlns:p14="http://schemas.microsoft.com/office/powerpoint/2010/main" val="133960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998104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pic>
        <p:nvPicPr>
          <p:cNvPr id="5" name="Picture 4" descr="fh-hor-ny-no-csh.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1276" y="6370655"/>
            <a:ext cx="1289049" cy="323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838200" y="365127"/>
            <a:ext cx="10515600" cy="916474"/>
          </a:xfrm>
          <a:prstGeom prst="rect">
            <a:avLst/>
          </a:prstGeom>
        </p:spPr>
        <p:txBody>
          <a:bodyPr anchor="ctr">
            <a:normAutofit/>
          </a:bodyPr>
          <a:lstStyle>
            <a:lvl1pPr>
              <a:defRPr sz="4000" b="1">
                <a:solidFill>
                  <a:srgbClr val="154067"/>
                </a:solidFill>
                <a:latin typeface="+mn-lt"/>
              </a:defRPr>
            </a:lvl1pPr>
          </a:lstStyle>
          <a:p>
            <a:r>
              <a:rPr lang="en-US"/>
              <a:t>Click to edit Master title style</a:t>
            </a:r>
          </a:p>
        </p:txBody>
      </p:sp>
      <p:sp>
        <p:nvSpPr>
          <p:cNvPr id="9" name="Content Placeholder 2"/>
          <p:cNvSpPr>
            <a:spLocks noGrp="1"/>
          </p:cNvSpPr>
          <p:nvPr>
            <p:ph idx="1"/>
          </p:nvPr>
        </p:nvSpPr>
        <p:spPr>
          <a:xfrm>
            <a:off x="838200" y="1404001"/>
            <a:ext cx="10515600" cy="4772963"/>
          </a:xfrm>
          <a:prstGeom prst="rect">
            <a:avLst/>
          </a:prstGeom>
        </p:spPr>
        <p:txBody>
          <a:bodyPr/>
          <a:lstStyle>
            <a:lvl1pPr marL="0" indent="0">
              <a:buNone/>
              <a:defRPr>
                <a:solidFill>
                  <a:srgbClr val="154067"/>
                </a:solidFill>
              </a:defRPr>
            </a:lvl1pPr>
            <a:lvl2pPr>
              <a:buClr>
                <a:srgbClr val="99CB5A"/>
              </a:buClr>
              <a:defRPr>
                <a:solidFill>
                  <a:srgbClr val="154067"/>
                </a:solidFill>
              </a:defRPr>
            </a:lvl2pPr>
            <a:lvl3pPr>
              <a:buClr>
                <a:srgbClr val="99CB5A"/>
              </a:buClr>
              <a:defRPr>
                <a:solidFill>
                  <a:srgbClr val="154067"/>
                </a:solidFill>
              </a:defRPr>
            </a:lvl3pPr>
            <a:lvl4pPr>
              <a:buClr>
                <a:srgbClr val="99CB5A"/>
              </a:buClr>
              <a:defRPr>
                <a:solidFill>
                  <a:srgbClr val="154067"/>
                </a:solidFill>
              </a:defRPr>
            </a:lvl4pPr>
            <a:lvl5pPr>
              <a:buClr>
                <a:srgbClr val="99CB5A"/>
              </a:buClr>
              <a:defRPr>
                <a:solidFill>
                  <a:srgbClr val="15406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55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8"/>
          <p:cNvSpPr>
            <a:spLocks noGrp="1" noChangeArrowheads="1"/>
          </p:cNvSpPr>
          <p:nvPr>
            <p:ph type="title"/>
          </p:nvPr>
        </p:nvSpPr>
        <p:spPr bwMode="auto">
          <a:xfrm>
            <a:off x="611718" y="141288"/>
            <a:ext cx="10966449"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7" name="Rectangle 9"/>
          <p:cNvSpPr>
            <a:spLocks noGrp="1" noChangeArrowheads="1"/>
          </p:cNvSpPr>
          <p:nvPr>
            <p:ph type="body" idx="1"/>
          </p:nvPr>
        </p:nvSpPr>
        <p:spPr bwMode="auto">
          <a:xfrm>
            <a:off x="611718" y="1323975"/>
            <a:ext cx="10966449"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35" name="Rectangle 11"/>
          <p:cNvSpPr>
            <a:spLocks noGrp="1" noChangeArrowheads="1"/>
          </p:cNvSpPr>
          <p:nvPr>
            <p:ph type="ftr" sz="quarter" idx="3"/>
          </p:nvPr>
        </p:nvSpPr>
        <p:spPr bwMode="auto">
          <a:xfrm>
            <a:off x="7859184" y="6492875"/>
            <a:ext cx="3409949" cy="2286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0" bIns="45720" numCol="1" anchor="t" anchorCtr="0" compatLnSpc="1">
            <a:prstTxWarp prst="textNoShape">
              <a:avLst/>
            </a:prstTxWarp>
          </a:bodyPr>
          <a:lstStyle>
            <a:lvl1pPr algn="r" eaLnBrk="1" hangingPunct="1">
              <a:defRPr sz="600" smtClean="0">
                <a:latin typeface="Arial" charset="0"/>
              </a:defRPr>
            </a:lvl1pPr>
          </a:lstStyle>
          <a:p>
            <a:pPr>
              <a:defRPr/>
            </a:pPr>
            <a:endParaRPr lang="en-US" altLang="en-US"/>
          </a:p>
        </p:txBody>
      </p:sp>
      <p:sp>
        <p:nvSpPr>
          <p:cNvPr id="1036" name="Rectangle 12"/>
          <p:cNvSpPr>
            <a:spLocks noGrp="1" noChangeArrowheads="1"/>
          </p:cNvSpPr>
          <p:nvPr>
            <p:ph type="sldNum" sz="quarter" idx="4"/>
          </p:nvPr>
        </p:nvSpPr>
        <p:spPr bwMode="auto">
          <a:xfrm>
            <a:off x="11201400" y="6492875"/>
            <a:ext cx="499533" cy="2286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600" smtClean="0">
                <a:latin typeface="Arial" charset="0"/>
              </a:defRPr>
            </a:lvl1pPr>
          </a:lstStyle>
          <a:p>
            <a:pPr>
              <a:defRPr/>
            </a:pPr>
            <a:fld id="{3B6EE4BC-3491-F546-B4F3-0A580038ACCD}" type="slidenum">
              <a:rPr lang="en-US" altLang="en-US"/>
              <a:pPr>
                <a:defRPr/>
              </a:pPr>
              <a:t>‹#›</a:t>
            </a:fld>
            <a:endParaRPr lang="en-US" altLang="en-US"/>
          </a:p>
        </p:txBody>
      </p:sp>
      <p:pic>
        <p:nvPicPr>
          <p:cNvPr id="1030" name="Picture 6" descr="FredHutch_tm_h_no_tag_4c_rbg.png"/>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03251" y="6454775"/>
            <a:ext cx="1310216"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0" r:id="rId1"/>
    <p:sldLayoutId id="2147484323" r:id="rId2"/>
    <p:sldLayoutId id="2147484324" r:id="rId3"/>
    <p:sldLayoutId id="2147484325" r:id="rId4"/>
    <p:sldLayoutId id="2147484326" r:id="rId5"/>
    <p:sldLayoutId id="2147484327" r:id="rId6"/>
    <p:sldLayoutId id="2147484329" r:id="rId7"/>
    <p:sldLayoutId id="2147484332" r:id="rId8"/>
    <p:sldLayoutId id="2147484333" r:id="rId9"/>
    <p:sldLayoutId id="2147484339" r:id="rId10"/>
  </p:sldLayoutIdLst>
  <p:hf hdr="0" dt="0"/>
  <p:txStyles>
    <p:titleStyle>
      <a:lvl1pPr algn="l" rtl="0" eaLnBrk="0" fontAlgn="base" hangingPunct="0">
        <a:spcBef>
          <a:spcPct val="0"/>
        </a:spcBef>
        <a:spcAft>
          <a:spcPct val="0"/>
        </a:spcAft>
        <a:defRPr sz="3200" b="1">
          <a:solidFill>
            <a:schemeClr val="tx1"/>
          </a:solidFill>
          <a:latin typeface="+mj-lt"/>
          <a:ea typeface="ヒラギノ角ゴ Pro W3" charset="0"/>
          <a:cs typeface="ヒラギノ角ゴ Pro W3" charset="0"/>
        </a:defRPr>
      </a:lvl1pPr>
      <a:lvl2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5pPr>
      <a:lvl6pPr marL="457200" algn="ctr" rtl="0" fontAlgn="base">
        <a:spcBef>
          <a:spcPct val="0"/>
        </a:spcBef>
        <a:spcAft>
          <a:spcPct val="0"/>
        </a:spcAft>
        <a:defRPr sz="4000" b="1">
          <a:solidFill>
            <a:schemeClr val="bg1"/>
          </a:solidFill>
          <a:latin typeface="Arial" pitchFamily="34" charset="0"/>
        </a:defRPr>
      </a:lvl6pPr>
      <a:lvl7pPr marL="914400" algn="ctr" rtl="0" fontAlgn="base">
        <a:spcBef>
          <a:spcPct val="0"/>
        </a:spcBef>
        <a:spcAft>
          <a:spcPct val="0"/>
        </a:spcAft>
        <a:defRPr sz="4000" b="1">
          <a:solidFill>
            <a:schemeClr val="bg1"/>
          </a:solidFill>
          <a:latin typeface="Arial" pitchFamily="34" charset="0"/>
        </a:defRPr>
      </a:lvl7pPr>
      <a:lvl8pPr marL="1371600" algn="ctr" rtl="0" fontAlgn="base">
        <a:spcBef>
          <a:spcPct val="0"/>
        </a:spcBef>
        <a:spcAft>
          <a:spcPct val="0"/>
        </a:spcAft>
        <a:defRPr sz="4000" b="1">
          <a:solidFill>
            <a:schemeClr val="bg1"/>
          </a:solidFill>
          <a:latin typeface="Arial" pitchFamily="34" charset="0"/>
        </a:defRPr>
      </a:lvl8pPr>
      <a:lvl9pPr marL="1828800" algn="ctr" rtl="0" fontAlgn="base">
        <a:spcBef>
          <a:spcPct val="0"/>
        </a:spcBef>
        <a:spcAft>
          <a:spcPct val="0"/>
        </a:spcAft>
        <a:defRPr sz="40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chemeClr val="bg1"/>
        </a:buClr>
        <a:defRPr sz="2800">
          <a:solidFill>
            <a:srgbClr val="1C3B61"/>
          </a:solidFill>
          <a:latin typeface="+mn-lt"/>
          <a:ea typeface="ヒラギノ角ゴ Pro W3" charset="0"/>
          <a:cs typeface="ヒラギノ角ゴ Pro W3" charset="0"/>
        </a:defRPr>
      </a:lvl1pPr>
      <a:lvl2pPr marL="742950" indent="-285750" algn="l" rtl="0" eaLnBrk="0" fontAlgn="base" hangingPunct="0">
        <a:spcBef>
          <a:spcPct val="20000"/>
        </a:spcBef>
        <a:spcAft>
          <a:spcPct val="0"/>
        </a:spcAft>
        <a:buClr>
          <a:schemeClr val="bg1"/>
        </a:buClr>
        <a:buSzPct val="90000"/>
        <a:buFont typeface="Times New Roman" charset="0"/>
        <a:buChar char="–"/>
        <a:defRPr sz="2400">
          <a:solidFill>
            <a:srgbClr val="1C3B61"/>
          </a:solidFill>
          <a:latin typeface="+mn-lt"/>
          <a:ea typeface="ヒラギノ角ゴ Pro W3" charset="0"/>
          <a:cs typeface="ヒラギノ角ゴ Pro W3" charset="0"/>
        </a:defRPr>
      </a:lvl2pPr>
      <a:lvl3pPr marL="1143000" indent="-228600" algn="l" rtl="0" eaLnBrk="0" fontAlgn="base" hangingPunct="0">
        <a:spcBef>
          <a:spcPct val="20000"/>
        </a:spcBef>
        <a:spcAft>
          <a:spcPct val="0"/>
        </a:spcAft>
        <a:buClr>
          <a:schemeClr val="bg1"/>
        </a:buClr>
        <a:buSzPct val="90000"/>
        <a:buChar char="•"/>
        <a:defRPr sz="2000">
          <a:solidFill>
            <a:srgbClr val="1C3B61"/>
          </a:solidFill>
          <a:latin typeface="+mn-lt"/>
          <a:ea typeface="ヒラギノ角ゴ Pro W3" charset="0"/>
          <a:cs typeface="ヒラギノ角ゴ Pro W3" charset="0"/>
        </a:defRPr>
      </a:lvl3pPr>
      <a:lvl4pPr marL="1600200" indent="-228600" algn="l" rtl="0" eaLnBrk="0" fontAlgn="base" hangingPunct="0">
        <a:spcBef>
          <a:spcPct val="20000"/>
        </a:spcBef>
        <a:spcAft>
          <a:spcPct val="0"/>
        </a:spcAft>
        <a:buClr>
          <a:schemeClr val="bg1"/>
        </a:buClr>
        <a:buSzPct val="80000"/>
        <a:buFont typeface="Times New Roman" charset="0"/>
        <a:buChar char="–"/>
        <a:defRPr>
          <a:solidFill>
            <a:srgbClr val="1C3B61"/>
          </a:solidFill>
          <a:latin typeface="+mn-lt"/>
          <a:ea typeface="ヒラギノ角ゴ Pro W3" charset="0"/>
          <a:cs typeface="ヒラギノ角ゴ Pro W3" charset="0"/>
        </a:defRPr>
      </a:lvl4pPr>
      <a:lvl5pPr marL="2057400" indent="-228600" algn="l" rtl="0" eaLnBrk="0" fontAlgn="base" hangingPunct="0">
        <a:spcBef>
          <a:spcPct val="20000"/>
        </a:spcBef>
        <a:spcAft>
          <a:spcPct val="0"/>
        </a:spcAft>
        <a:buClr>
          <a:schemeClr val="bg1"/>
        </a:buClr>
        <a:buSzPct val="70000"/>
        <a:buChar char="•"/>
        <a:defRPr>
          <a:solidFill>
            <a:srgbClr val="1C3B61"/>
          </a:solidFill>
          <a:latin typeface="+mn-lt"/>
          <a:ea typeface="ヒラギノ角ゴ Pro W3" charset="0"/>
          <a:cs typeface="ヒラギノ角ゴ Pro W3" charset="0"/>
        </a:defRPr>
      </a:lvl5pPr>
      <a:lvl6pPr marL="2514600" indent="-228600" algn="l" rtl="0" fontAlgn="base">
        <a:spcBef>
          <a:spcPct val="20000"/>
        </a:spcBef>
        <a:spcAft>
          <a:spcPct val="0"/>
        </a:spcAft>
        <a:buClr>
          <a:schemeClr val="bg1"/>
        </a:buClr>
        <a:buSzPct val="70000"/>
        <a:buChar char="•"/>
        <a:defRPr sz="2000">
          <a:solidFill>
            <a:schemeClr val="bg1"/>
          </a:solidFill>
          <a:latin typeface="+mn-lt"/>
        </a:defRPr>
      </a:lvl6pPr>
      <a:lvl7pPr marL="2971800" indent="-228600" algn="l" rtl="0" fontAlgn="base">
        <a:spcBef>
          <a:spcPct val="20000"/>
        </a:spcBef>
        <a:spcAft>
          <a:spcPct val="0"/>
        </a:spcAft>
        <a:buClr>
          <a:schemeClr val="bg1"/>
        </a:buClr>
        <a:buSzPct val="70000"/>
        <a:buChar char="•"/>
        <a:defRPr sz="2000">
          <a:solidFill>
            <a:schemeClr val="bg1"/>
          </a:solidFill>
          <a:latin typeface="+mn-lt"/>
        </a:defRPr>
      </a:lvl7pPr>
      <a:lvl8pPr marL="3429000" indent="-228600" algn="l" rtl="0" fontAlgn="base">
        <a:spcBef>
          <a:spcPct val="20000"/>
        </a:spcBef>
        <a:spcAft>
          <a:spcPct val="0"/>
        </a:spcAft>
        <a:buClr>
          <a:schemeClr val="bg1"/>
        </a:buClr>
        <a:buSzPct val="70000"/>
        <a:buChar char="•"/>
        <a:defRPr sz="2000">
          <a:solidFill>
            <a:schemeClr val="bg1"/>
          </a:solidFill>
          <a:latin typeface="+mn-lt"/>
        </a:defRPr>
      </a:lvl8pPr>
      <a:lvl9pPr marL="3886200" indent="-228600" algn="l" rtl="0" fontAlgn="base">
        <a:spcBef>
          <a:spcPct val="20000"/>
        </a:spcBef>
        <a:spcAft>
          <a:spcPct val="0"/>
        </a:spcAft>
        <a:buClr>
          <a:schemeClr val="bg1"/>
        </a:buClr>
        <a:buSzPct val="70000"/>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050" name="Rectangle 8"/>
          <p:cNvSpPr>
            <a:spLocks noGrp="1" noChangeArrowheads="1"/>
          </p:cNvSpPr>
          <p:nvPr>
            <p:ph type="title"/>
          </p:nvPr>
        </p:nvSpPr>
        <p:spPr bwMode="auto">
          <a:xfrm>
            <a:off x="611718" y="141288"/>
            <a:ext cx="10966449"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ltLang="en-US"/>
              <a:t>Click to edit Slide Header</a:t>
            </a:r>
          </a:p>
        </p:txBody>
      </p:sp>
      <p:sp>
        <p:nvSpPr>
          <p:cNvPr id="2051" name="Rectangle 9"/>
          <p:cNvSpPr>
            <a:spLocks noGrp="1" noChangeArrowheads="1"/>
          </p:cNvSpPr>
          <p:nvPr>
            <p:ph type="body" idx="1"/>
          </p:nvPr>
        </p:nvSpPr>
        <p:spPr bwMode="auto">
          <a:xfrm>
            <a:off x="609600" y="1262063"/>
            <a:ext cx="10972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Large Body</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5" name="Rectangle 11"/>
          <p:cNvSpPr>
            <a:spLocks noGrp="1" noChangeArrowheads="1"/>
          </p:cNvSpPr>
          <p:nvPr>
            <p:ph type="ftr" sz="quarter" idx="3"/>
          </p:nvPr>
        </p:nvSpPr>
        <p:spPr bwMode="auto">
          <a:xfrm>
            <a:off x="7859184" y="6492875"/>
            <a:ext cx="3409949" cy="2286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0" bIns="45720" numCol="1" anchor="t" anchorCtr="0" compatLnSpc="1">
            <a:prstTxWarp prst="textNoShape">
              <a:avLst/>
            </a:prstTxWarp>
          </a:bodyPr>
          <a:lstStyle>
            <a:lvl1pPr algn="r" eaLnBrk="1" hangingPunct="1">
              <a:defRPr sz="600" smtClean="0">
                <a:solidFill>
                  <a:srgbClr val="1C3B61"/>
                </a:solidFill>
                <a:latin typeface="Arial" charset="0"/>
              </a:defRPr>
            </a:lvl1pPr>
          </a:lstStyle>
          <a:p>
            <a:pPr>
              <a:defRPr/>
            </a:pPr>
            <a:endParaRPr lang="en-US" altLang="en-US"/>
          </a:p>
        </p:txBody>
      </p:sp>
      <p:sp>
        <p:nvSpPr>
          <p:cNvPr id="1036" name="Rectangle 12"/>
          <p:cNvSpPr>
            <a:spLocks noGrp="1" noChangeArrowheads="1"/>
          </p:cNvSpPr>
          <p:nvPr>
            <p:ph type="sldNum" sz="quarter" idx="4"/>
          </p:nvPr>
        </p:nvSpPr>
        <p:spPr bwMode="auto">
          <a:xfrm>
            <a:off x="11201400" y="6492875"/>
            <a:ext cx="499533" cy="2286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600" smtClean="0">
                <a:solidFill>
                  <a:srgbClr val="1C3B61"/>
                </a:solidFill>
                <a:latin typeface="Arial" charset="0"/>
              </a:defRPr>
            </a:lvl1pPr>
          </a:lstStyle>
          <a:p>
            <a:pPr>
              <a:defRPr/>
            </a:pPr>
            <a:fld id="{9417D892-A2C2-2242-80BA-7C380C9D482B}" type="slidenum">
              <a:rPr lang="en-US" altLang="en-US"/>
              <a:pPr>
                <a:defRPr/>
              </a:pPr>
              <a:t>‹#›</a:t>
            </a:fld>
            <a:endParaRPr lang="en-US" altLang="en-US"/>
          </a:p>
        </p:txBody>
      </p:sp>
      <p:sp>
        <p:nvSpPr>
          <p:cNvPr id="5" name="Rectangle 4"/>
          <p:cNvSpPr/>
          <p:nvPr userDrawn="1"/>
        </p:nvSpPr>
        <p:spPr bwMode="auto">
          <a:xfrm>
            <a:off x="594785" y="952501"/>
            <a:ext cx="10983383" cy="55563"/>
          </a:xfrm>
          <a:prstGeom prst="rect">
            <a:avLst/>
          </a:prstGeom>
          <a:gradFill flip="none" rotWithShape="1">
            <a:gsLst>
              <a:gs pos="0">
                <a:schemeClr val="tx1"/>
              </a:gs>
              <a:gs pos="100000">
                <a:schemeClr val="bg1"/>
              </a:gs>
              <a:gs pos="50000">
                <a:schemeClr val="accent1"/>
              </a:gs>
            </a:gsLst>
            <a:lin ang="0" scaled="1"/>
            <a:tileRect/>
          </a:gradFill>
          <a:ln w="9525" cap="flat" cmpd="sng" algn="ctr">
            <a:noFill/>
            <a:prstDash val="solid"/>
            <a:round/>
            <a:headEnd type="none" w="med" len="med"/>
            <a:tailEnd type="none" w="med" len="med"/>
          </a:ln>
          <a:effectLst/>
        </p:spPr>
        <p:txBody>
          <a:bodyPr wrap="none"/>
          <a:lstStyle/>
          <a:p>
            <a:pPr eaLnBrk="1" hangingPunct="1">
              <a:defRPr/>
            </a:pPr>
            <a:endParaRPr lang="en-US" sz="2400">
              <a:latin typeface="Times New Roman" pitchFamily="18" charset="0"/>
              <a:ea typeface="ヒラギノ角ゴ Pro W3" charset="0"/>
              <a:cs typeface="ヒラギノ角ゴ Pro W3" charset="0"/>
            </a:endParaRPr>
          </a:p>
        </p:txBody>
      </p:sp>
      <p:pic>
        <p:nvPicPr>
          <p:cNvPr id="2055" name="Picture 8" descr="FredHutch_tm_h_no_tag_4c_rbg.pn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03251" y="6454775"/>
            <a:ext cx="1310216"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34" r:id="rId7"/>
    <p:sldLayoutId id="2147484335" r:id="rId8"/>
    <p:sldLayoutId id="2147484336" r:id="rId9"/>
    <p:sldLayoutId id="2147484337" r:id="rId10"/>
    <p:sldLayoutId id="2147484338" r:id="rId11"/>
  </p:sldLayoutIdLst>
  <p:hf hdr="0" dt="0"/>
  <p:txStyles>
    <p:titleStyle>
      <a:lvl1pPr algn="l" rtl="0" eaLnBrk="0" fontAlgn="base" hangingPunct="0">
        <a:spcBef>
          <a:spcPct val="0"/>
        </a:spcBef>
        <a:spcAft>
          <a:spcPct val="0"/>
        </a:spcAft>
        <a:defRPr sz="3200" b="1">
          <a:solidFill>
            <a:srgbClr val="1C3B61"/>
          </a:solidFill>
          <a:latin typeface="+mj-lt"/>
          <a:ea typeface="ヒラギノ角ゴ Pro W3" charset="0"/>
          <a:cs typeface="ヒラギノ角ゴ Pro W3" charset="0"/>
        </a:defRPr>
      </a:lvl1pPr>
      <a:lvl2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5pPr>
      <a:lvl6pPr marL="457200" algn="ctr" rtl="0" fontAlgn="base">
        <a:spcBef>
          <a:spcPct val="0"/>
        </a:spcBef>
        <a:spcAft>
          <a:spcPct val="0"/>
        </a:spcAft>
        <a:defRPr sz="4000" b="1">
          <a:solidFill>
            <a:schemeClr val="bg1"/>
          </a:solidFill>
          <a:latin typeface="Arial" pitchFamily="34" charset="0"/>
        </a:defRPr>
      </a:lvl6pPr>
      <a:lvl7pPr marL="914400" algn="ctr" rtl="0" fontAlgn="base">
        <a:spcBef>
          <a:spcPct val="0"/>
        </a:spcBef>
        <a:spcAft>
          <a:spcPct val="0"/>
        </a:spcAft>
        <a:defRPr sz="4000" b="1">
          <a:solidFill>
            <a:schemeClr val="bg1"/>
          </a:solidFill>
          <a:latin typeface="Arial" pitchFamily="34" charset="0"/>
        </a:defRPr>
      </a:lvl7pPr>
      <a:lvl8pPr marL="1371600" algn="ctr" rtl="0" fontAlgn="base">
        <a:spcBef>
          <a:spcPct val="0"/>
        </a:spcBef>
        <a:spcAft>
          <a:spcPct val="0"/>
        </a:spcAft>
        <a:defRPr sz="4000" b="1">
          <a:solidFill>
            <a:schemeClr val="bg1"/>
          </a:solidFill>
          <a:latin typeface="Arial" pitchFamily="34" charset="0"/>
        </a:defRPr>
      </a:lvl8pPr>
      <a:lvl9pPr marL="1828800" algn="ctr" rtl="0" fontAlgn="base">
        <a:spcBef>
          <a:spcPct val="0"/>
        </a:spcBef>
        <a:spcAft>
          <a:spcPct val="0"/>
        </a:spcAft>
        <a:defRPr sz="4000" b="1">
          <a:solidFill>
            <a:schemeClr val="bg1"/>
          </a:solidFill>
          <a:latin typeface="Arial" pitchFamily="34" charset="0"/>
        </a:defRPr>
      </a:lvl9pPr>
    </p:titleStyle>
    <p:bodyStyle>
      <a:lvl1pPr marL="342900" indent="-342900" algn="l" rtl="0" eaLnBrk="0" fontAlgn="base" hangingPunct="0">
        <a:lnSpc>
          <a:spcPts val="3600"/>
        </a:lnSpc>
        <a:spcBef>
          <a:spcPct val="20000"/>
        </a:spcBef>
        <a:spcAft>
          <a:spcPct val="0"/>
        </a:spcAft>
        <a:buClr>
          <a:schemeClr val="bg1"/>
        </a:buClr>
        <a:defRPr sz="2800">
          <a:solidFill>
            <a:srgbClr val="1C3B61"/>
          </a:solidFill>
          <a:latin typeface="+mn-lt"/>
          <a:ea typeface="ヒラギノ角ゴ Pro W3" charset="0"/>
          <a:cs typeface="ヒラギノ角ゴ Pro W3" charset="0"/>
        </a:defRPr>
      </a:lvl1pPr>
      <a:lvl2pPr marL="742950" indent="-285750" algn="l" rtl="0" eaLnBrk="0" fontAlgn="base" hangingPunct="0">
        <a:spcBef>
          <a:spcPct val="20000"/>
        </a:spcBef>
        <a:spcAft>
          <a:spcPct val="0"/>
        </a:spcAft>
        <a:buClr>
          <a:schemeClr val="bg1"/>
        </a:buClr>
        <a:buSzPct val="90000"/>
        <a:buFont typeface="Times New Roman" charset="0"/>
        <a:buChar char="–"/>
        <a:defRPr sz="2400">
          <a:solidFill>
            <a:srgbClr val="1C3B61"/>
          </a:solidFill>
          <a:latin typeface="+mn-lt"/>
          <a:ea typeface="ヒラギノ角ゴ Pro W3" charset="0"/>
          <a:cs typeface="ヒラギノ角ゴ Pro W3" charset="0"/>
        </a:defRPr>
      </a:lvl2pPr>
      <a:lvl3pPr marL="1143000" indent="-228600" algn="l" rtl="0" eaLnBrk="0" fontAlgn="base" hangingPunct="0">
        <a:spcBef>
          <a:spcPct val="20000"/>
        </a:spcBef>
        <a:spcAft>
          <a:spcPct val="0"/>
        </a:spcAft>
        <a:buClr>
          <a:schemeClr val="bg1"/>
        </a:buClr>
        <a:buSzPct val="90000"/>
        <a:buChar char="•"/>
        <a:defRPr sz="2000">
          <a:solidFill>
            <a:srgbClr val="1C3B61"/>
          </a:solidFill>
          <a:latin typeface="+mn-lt"/>
          <a:ea typeface="ヒラギノ角ゴ Pro W3" charset="0"/>
          <a:cs typeface="ヒラギノ角ゴ Pro W3" charset="0"/>
        </a:defRPr>
      </a:lvl3pPr>
      <a:lvl4pPr marL="1600200" indent="-228600" algn="l" rtl="0" eaLnBrk="0" fontAlgn="base" hangingPunct="0">
        <a:spcBef>
          <a:spcPct val="20000"/>
        </a:spcBef>
        <a:spcAft>
          <a:spcPct val="0"/>
        </a:spcAft>
        <a:buClr>
          <a:schemeClr val="bg1"/>
        </a:buClr>
        <a:buSzPct val="80000"/>
        <a:buFont typeface="Times New Roman" charset="0"/>
        <a:buChar char="–"/>
        <a:defRPr>
          <a:solidFill>
            <a:srgbClr val="1C3B61"/>
          </a:solidFill>
          <a:latin typeface="+mn-lt"/>
          <a:ea typeface="ヒラギノ角ゴ Pro W3" charset="0"/>
          <a:cs typeface="ヒラギノ角ゴ Pro W3" charset="0"/>
        </a:defRPr>
      </a:lvl4pPr>
      <a:lvl5pPr marL="2057400" indent="-228600" algn="l" rtl="0" eaLnBrk="0" fontAlgn="base" hangingPunct="0">
        <a:spcBef>
          <a:spcPct val="20000"/>
        </a:spcBef>
        <a:spcAft>
          <a:spcPct val="0"/>
        </a:spcAft>
        <a:buClr>
          <a:schemeClr val="bg1"/>
        </a:buClr>
        <a:buSzPct val="70000"/>
        <a:buChar char="•"/>
        <a:defRPr>
          <a:solidFill>
            <a:srgbClr val="1C3B61"/>
          </a:solidFill>
          <a:latin typeface="+mn-lt"/>
          <a:ea typeface="ヒラギノ角ゴ Pro W3" charset="0"/>
          <a:cs typeface="ヒラギノ角ゴ Pro W3" charset="0"/>
        </a:defRPr>
      </a:lvl5pPr>
      <a:lvl6pPr marL="2514600" indent="-228600" algn="l" rtl="0" fontAlgn="base">
        <a:spcBef>
          <a:spcPct val="20000"/>
        </a:spcBef>
        <a:spcAft>
          <a:spcPct val="0"/>
        </a:spcAft>
        <a:buClr>
          <a:schemeClr val="bg1"/>
        </a:buClr>
        <a:buSzPct val="70000"/>
        <a:buChar char="•"/>
        <a:defRPr sz="2000">
          <a:solidFill>
            <a:schemeClr val="bg1"/>
          </a:solidFill>
          <a:latin typeface="+mn-lt"/>
        </a:defRPr>
      </a:lvl6pPr>
      <a:lvl7pPr marL="2971800" indent="-228600" algn="l" rtl="0" fontAlgn="base">
        <a:spcBef>
          <a:spcPct val="20000"/>
        </a:spcBef>
        <a:spcAft>
          <a:spcPct val="0"/>
        </a:spcAft>
        <a:buClr>
          <a:schemeClr val="bg1"/>
        </a:buClr>
        <a:buSzPct val="70000"/>
        <a:buChar char="•"/>
        <a:defRPr sz="2000">
          <a:solidFill>
            <a:schemeClr val="bg1"/>
          </a:solidFill>
          <a:latin typeface="+mn-lt"/>
        </a:defRPr>
      </a:lvl7pPr>
      <a:lvl8pPr marL="3429000" indent="-228600" algn="l" rtl="0" fontAlgn="base">
        <a:spcBef>
          <a:spcPct val="20000"/>
        </a:spcBef>
        <a:spcAft>
          <a:spcPct val="0"/>
        </a:spcAft>
        <a:buClr>
          <a:schemeClr val="bg1"/>
        </a:buClr>
        <a:buSzPct val="70000"/>
        <a:buChar char="•"/>
        <a:defRPr sz="2000">
          <a:solidFill>
            <a:schemeClr val="bg1"/>
          </a:solidFill>
          <a:latin typeface="+mn-lt"/>
        </a:defRPr>
      </a:lvl8pPr>
      <a:lvl9pPr marL="3886200" indent="-228600" algn="l" rtl="0" fontAlgn="base">
        <a:spcBef>
          <a:spcPct val="20000"/>
        </a:spcBef>
        <a:spcAft>
          <a:spcPct val="0"/>
        </a:spcAft>
        <a:buClr>
          <a:schemeClr val="bg1"/>
        </a:buClr>
        <a:buSzPct val="70000"/>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218" name="Rectangle 8"/>
          <p:cNvSpPr>
            <a:spLocks noGrp="1" noChangeArrowheads="1"/>
          </p:cNvSpPr>
          <p:nvPr>
            <p:ph type="title"/>
          </p:nvPr>
        </p:nvSpPr>
        <p:spPr bwMode="auto">
          <a:xfrm>
            <a:off x="611718" y="3084513"/>
            <a:ext cx="10966449"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ltLang="en-US"/>
              <a:t>Edit Section Break</a:t>
            </a:r>
          </a:p>
        </p:txBody>
      </p:sp>
      <p:sp>
        <p:nvSpPr>
          <p:cNvPr id="1035" name="Rectangle 11"/>
          <p:cNvSpPr>
            <a:spLocks noGrp="1" noChangeArrowheads="1"/>
          </p:cNvSpPr>
          <p:nvPr>
            <p:ph type="ftr" sz="quarter" idx="3"/>
          </p:nvPr>
        </p:nvSpPr>
        <p:spPr bwMode="auto">
          <a:xfrm>
            <a:off x="7859184" y="6492875"/>
            <a:ext cx="3409949" cy="2286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0" bIns="45720" numCol="1" anchor="t" anchorCtr="0" compatLnSpc="1">
            <a:prstTxWarp prst="textNoShape">
              <a:avLst/>
            </a:prstTxWarp>
          </a:bodyPr>
          <a:lstStyle>
            <a:lvl1pPr algn="r" eaLnBrk="1" hangingPunct="1">
              <a:defRPr sz="600" smtClean="0">
                <a:solidFill>
                  <a:srgbClr val="FFFFFF"/>
                </a:solidFill>
                <a:latin typeface="Arial" charset="0"/>
              </a:defRPr>
            </a:lvl1pPr>
          </a:lstStyle>
          <a:p>
            <a:pPr>
              <a:defRPr/>
            </a:pPr>
            <a:endParaRPr lang="en-US" altLang="en-US"/>
          </a:p>
        </p:txBody>
      </p:sp>
      <p:sp>
        <p:nvSpPr>
          <p:cNvPr id="1036" name="Rectangle 12"/>
          <p:cNvSpPr>
            <a:spLocks noGrp="1" noChangeArrowheads="1"/>
          </p:cNvSpPr>
          <p:nvPr>
            <p:ph type="sldNum" sz="quarter" idx="4"/>
          </p:nvPr>
        </p:nvSpPr>
        <p:spPr bwMode="auto">
          <a:xfrm>
            <a:off x="11201400" y="6492875"/>
            <a:ext cx="499533" cy="2286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600" smtClean="0">
                <a:solidFill>
                  <a:srgbClr val="FFFFFF"/>
                </a:solidFill>
                <a:latin typeface="Arial" charset="0"/>
              </a:defRPr>
            </a:lvl1pPr>
          </a:lstStyle>
          <a:p>
            <a:pPr>
              <a:defRPr/>
            </a:pPr>
            <a:fld id="{F41D4354-5EAE-C24D-9C23-9A21C57F7811}" type="slidenum">
              <a:rPr lang="en-US" altLang="en-US"/>
              <a:pPr>
                <a:defRPr/>
              </a:pPr>
              <a:t>‹#›</a:t>
            </a:fld>
            <a:endParaRPr lang="en-US" altLang="en-US"/>
          </a:p>
        </p:txBody>
      </p:sp>
      <p:pic>
        <p:nvPicPr>
          <p:cNvPr id="9221" name="Picture 5" descr="FredHutch_tm_h_no_tag_4c_rbg_r.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3251" y="6462713"/>
            <a:ext cx="1301749"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9" r:id="rId1"/>
    <p:sldLayoutId id="2147484321" r:id="rId2"/>
  </p:sldLayoutIdLst>
  <p:hf hdr="0" dt="0"/>
  <p:txStyles>
    <p:titleStyle>
      <a:lvl1pPr algn="l" rtl="0" eaLnBrk="0" fontAlgn="base" hangingPunct="0">
        <a:spcBef>
          <a:spcPct val="0"/>
        </a:spcBef>
        <a:spcAft>
          <a:spcPct val="0"/>
        </a:spcAft>
        <a:defRPr sz="6000" b="1">
          <a:solidFill>
            <a:srgbClr val="FFFFFF"/>
          </a:solidFill>
          <a:latin typeface="+mj-lt"/>
          <a:ea typeface="ヒラギノ角ゴ Pro W3" charset="0"/>
          <a:cs typeface="ヒラギノ角ゴ Pro W3" charset="0"/>
        </a:defRPr>
      </a:lvl1pPr>
      <a:lvl2pPr algn="l" rtl="0" eaLnBrk="0" fontAlgn="base" hangingPunct="0">
        <a:spcBef>
          <a:spcPct val="0"/>
        </a:spcBef>
        <a:spcAft>
          <a:spcPct val="0"/>
        </a:spcAft>
        <a:defRPr sz="6000" b="1">
          <a:solidFill>
            <a:srgbClr val="FFFFFF"/>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6000" b="1">
          <a:solidFill>
            <a:srgbClr val="FFFFFF"/>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6000" b="1">
          <a:solidFill>
            <a:srgbClr val="FFFFFF"/>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6000" b="1">
          <a:solidFill>
            <a:srgbClr val="FFFFFF"/>
          </a:solidFill>
          <a:latin typeface="Arial" pitchFamily="34" charset="0"/>
          <a:ea typeface="ヒラギノ角ゴ Pro W3" charset="0"/>
          <a:cs typeface="ヒラギノ角ゴ Pro W3" charset="0"/>
        </a:defRPr>
      </a:lvl5pPr>
      <a:lvl6pPr marL="457200" algn="ctr" rtl="0" fontAlgn="base">
        <a:spcBef>
          <a:spcPct val="0"/>
        </a:spcBef>
        <a:spcAft>
          <a:spcPct val="0"/>
        </a:spcAft>
        <a:defRPr sz="4000" b="1">
          <a:solidFill>
            <a:schemeClr val="bg1"/>
          </a:solidFill>
          <a:latin typeface="Arial" pitchFamily="34" charset="0"/>
        </a:defRPr>
      </a:lvl6pPr>
      <a:lvl7pPr marL="914400" algn="ctr" rtl="0" fontAlgn="base">
        <a:spcBef>
          <a:spcPct val="0"/>
        </a:spcBef>
        <a:spcAft>
          <a:spcPct val="0"/>
        </a:spcAft>
        <a:defRPr sz="4000" b="1">
          <a:solidFill>
            <a:schemeClr val="bg1"/>
          </a:solidFill>
          <a:latin typeface="Arial" pitchFamily="34" charset="0"/>
        </a:defRPr>
      </a:lvl7pPr>
      <a:lvl8pPr marL="1371600" algn="ctr" rtl="0" fontAlgn="base">
        <a:spcBef>
          <a:spcPct val="0"/>
        </a:spcBef>
        <a:spcAft>
          <a:spcPct val="0"/>
        </a:spcAft>
        <a:defRPr sz="4000" b="1">
          <a:solidFill>
            <a:schemeClr val="bg1"/>
          </a:solidFill>
          <a:latin typeface="Arial" pitchFamily="34" charset="0"/>
        </a:defRPr>
      </a:lvl8pPr>
      <a:lvl9pPr marL="1828800" algn="ctr" rtl="0" fontAlgn="base">
        <a:spcBef>
          <a:spcPct val="0"/>
        </a:spcBef>
        <a:spcAft>
          <a:spcPct val="0"/>
        </a:spcAft>
        <a:defRPr sz="4000" b="1">
          <a:solidFill>
            <a:schemeClr val="bg1"/>
          </a:solidFill>
          <a:latin typeface="Arial" pitchFamily="34" charset="0"/>
        </a:defRPr>
      </a:lvl9pPr>
    </p:titleStyle>
    <p:bodyStyle>
      <a:lvl1pPr marL="342900" indent="-342900" algn="l" rtl="0" eaLnBrk="0" fontAlgn="base" hangingPunct="0">
        <a:spcBef>
          <a:spcPct val="20000"/>
        </a:spcBef>
        <a:spcAft>
          <a:spcPct val="0"/>
        </a:spcAft>
        <a:buClr>
          <a:schemeClr val="bg1"/>
        </a:buClr>
        <a:defRPr sz="2800">
          <a:solidFill>
            <a:schemeClr val="tx1"/>
          </a:solidFill>
          <a:latin typeface="+mn-lt"/>
          <a:ea typeface="ヒラギノ角ゴ Pro W3" charset="0"/>
          <a:cs typeface="ヒラギノ角ゴ Pro W3" charset="0"/>
        </a:defRPr>
      </a:lvl1pPr>
      <a:lvl2pPr marL="742950" indent="-285750" algn="l" rtl="0" eaLnBrk="0" fontAlgn="base" hangingPunct="0">
        <a:spcBef>
          <a:spcPct val="20000"/>
        </a:spcBef>
        <a:spcAft>
          <a:spcPct val="0"/>
        </a:spcAft>
        <a:buClr>
          <a:schemeClr val="bg1"/>
        </a:buClr>
        <a:buSzPct val="90000"/>
        <a:buFont typeface="Times New Roman" charset="0"/>
        <a:buChar char="–"/>
        <a:defRPr sz="2400">
          <a:solidFill>
            <a:schemeClr val="tx1"/>
          </a:solidFill>
          <a:latin typeface="+mn-lt"/>
          <a:ea typeface="ヒラギノ角ゴ Pro W3" charset="0"/>
          <a:cs typeface="ヒラギノ角ゴ Pro W3" charset="0"/>
        </a:defRPr>
      </a:lvl2pPr>
      <a:lvl3pPr marL="1143000" indent="-228600" algn="l" rtl="0" eaLnBrk="0" fontAlgn="base" hangingPunct="0">
        <a:spcBef>
          <a:spcPct val="20000"/>
        </a:spcBef>
        <a:spcAft>
          <a:spcPct val="0"/>
        </a:spcAft>
        <a:buClr>
          <a:schemeClr val="bg1"/>
        </a:buClr>
        <a:buSzPct val="90000"/>
        <a:buChar char="•"/>
        <a:defRPr sz="2000">
          <a:solidFill>
            <a:schemeClr val="tx1"/>
          </a:solidFill>
          <a:latin typeface="+mn-lt"/>
          <a:ea typeface="ヒラギノ角ゴ Pro W3" charset="0"/>
          <a:cs typeface="ヒラギノ角ゴ Pro W3" charset="0"/>
        </a:defRPr>
      </a:lvl3pPr>
      <a:lvl4pPr marL="1600200" indent="-228600" algn="l" rtl="0" eaLnBrk="0" fontAlgn="base" hangingPunct="0">
        <a:spcBef>
          <a:spcPct val="20000"/>
        </a:spcBef>
        <a:spcAft>
          <a:spcPct val="0"/>
        </a:spcAft>
        <a:buClr>
          <a:schemeClr val="bg1"/>
        </a:buClr>
        <a:buSzPct val="80000"/>
        <a:buFont typeface="Times New Roman" charset="0"/>
        <a:buChar char="–"/>
        <a:defRPr>
          <a:solidFill>
            <a:schemeClr val="tx1"/>
          </a:solidFill>
          <a:latin typeface="+mn-lt"/>
          <a:ea typeface="ヒラギノ角ゴ Pro W3" charset="0"/>
          <a:cs typeface="ヒラギノ角ゴ Pro W3" charset="0"/>
        </a:defRPr>
      </a:lvl4pPr>
      <a:lvl5pPr marL="2057400" indent="-228600" algn="l" rtl="0" eaLnBrk="0" fontAlgn="base" hangingPunct="0">
        <a:spcBef>
          <a:spcPct val="20000"/>
        </a:spcBef>
        <a:spcAft>
          <a:spcPct val="0"/>
        </a:spcAft>
        <a:buClr>
          <a:schemeClr val="bg1"/>
        </a:buClr>
        <a:buSzPct val="70000"/>
        <a:buChar char="•"/>
        <a:defRPr>
          <a:solidFill>
            <a:schemeClr val="tx1"/>
          </a:solidFill>
          <a:latin typeface="+mn-lt"/>
          <a:ea typeface="ヒラギノ角ゴ Pro W3" charset="0"/>
          <a:cs typeface="ヒラギノ角ゴ Pro W3" charset="0"/>
        </a:defRPr>
      </a:lvl5pPr>
      <a:lvl6pPr marL="2514600" indent="-228600" algn="l" rtl="0" fontAlgn="base">
        <a:spcBef>
          <a:spcPct val="20000"/>
        </a:spcBef>
        <a:spcAft>
          <a:spcPct val="0"/>
        </a:spcAft>
        <a:buClr>
          <a:schemeClr val="bg1"/>
        </a:buClr>
        <a:buSzPct val="70000"/>
        <a:buChar char="•"/>
        <a:defRPr sz="2000">
          <a:solidFill>
            <a:schemeClr val="bg1"/>
          </a:solidFill>
          <a:latin typeface="+mn-lt"/>
        </a:defRPr>
      </a:lvl6pPr>
      <a:lvl7pPr marL="2971800" indent="-228600" algn="l" rtl="0" fontAlgn="base">
        <a:spcBef>
          <a:spcPct val="20000"/>
        </a:spcBef>
        <a:spcAft>
          <a:spcPct val="0"/>
        </a:spcAft>
        <a:buClr>
          <a:schemeClr val="bg1"/>
        </a:buClr>
        <a:buSzPct val="70000"/>
        <a:buChar char="•"/>
        <a:defRPr sz="2000">
          <a:solidFill>
            <a:schemeClr val="bg1"/>
          </a:solidFill>
          <a:latin typeface="+mn-lt"/>
        </a:defRPr>
      </a:lvl7pPr>
      <a:lvl8pPr marL="3429000" indent="-228600" algn="l" rtl="0" fontAlgn="base">
        <a:spcBef>
          <a:spcPct val="20000"/>
        </a:spcBef>
        <a:spcAft>
          <a:spcPct val="0"/>
        </a:spcAft>
        <a:buClr>
          <a:schemeClr val="bg1"/>
        </a:buClr>
        <a:buSzPct val="70000"/>
        <a:buChar char="•"/>
        <a:defRPr sz="2000">
          <a:solidFill>
            <a:schemeClr val="bg1"/>
          </a:solidFill>
          <a:latin typeface="+mn-lt"/>
        </a:defRPr>
      </a:lvl8pPr>
      <a:lvl9pPr marL="3886200" indent="-228600" algn="l" rtl="0" fontAlgn="base">
        <a:spcBef>
          <a:spcPct val="20000"/>
        </a:spcBef>
        <a:spcAft>
          <a:spcPct val="0"/>
        </a:spcAft>
        <a:buClr>
          <a:schemeClr val="bg1"/>
        </a:buClr>
        <a:buSzPct val="70000"/>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3.xml"/><Relationship Id="rId5" Type="http://schemas.openxmlformats.org/officeDocument/2006/relationships/image" Target="../media/image9.tiff"/><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hyperlink" Target="https://github.com/RGLab/MAST" TargetMode="External"/><Relationship Id="rId1" Type="http://schemas.openxmlformats.org/officeDocument/2006/relationships/slideLayout" Target="../slideLayouts/slideLayout4.xml"/><Relationship Id="rId4" Type="http://schemas.openxmlformats.org/officeDocument/2006/relationships/image" Target="../media/image4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tiff"/></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tiff"/><Relationship Id="rId4" Type="http://schemas.openxmlformats.org/officeDocument/2006/relationships/image" Target="../media/image58.tiff"/></Relationships>
</file>

<file path=ppt/slides/_rels/slide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emf"/><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71.emf"/><Relationship Id="rId2" Type="http://schemas.openxmlformats.org/officeDocument/2006/relationships/image" Target="../media/image62.emf"/><Relationship Id="rId1" Type="http://schemas.openxmlformats.org/officeDocument/2006/relationships/slideLayout" Target="../slideLayouts/slideLayout7.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4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tiff"/><Relationship Id="rId10" Type="http://schemas.openxmlformats.org/officeDocument/2006/relationships/image" Target="../media/image18.png"/><Relationship Id="rId4" Type="http://schemas.openxmlformats.org/officeDocument/2006/relationships/image" Target="../media/image12.tiff"/><Relationship Id="rId9" Type="http://schemas.openxmlformats.org/officeDocument/2006/relationships/image" Target="../media/image17.tiff"/></Relationships>
</file>

<file path=ppt/slides/_rels/slide5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7.xml"/><Relationship Id="rId5" Type="http://schemas.openxmlformats.org/officeDocument/2006/relationships/image" Target="../media/image75.jp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58.tif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image" Target="../media/image93.emf"/><Relationship Id="rId18" Type="http://schemas.openxmlformats.org/officeDocument/2006/relationships/image" Target="../media/image98.emf"/><Relationship Id="rId3" Type="http://schemas.openxmlformats.org/officeDocument/2006/relationships/image" Target="../media/image83.emf"/><Relationship Id="rId21" Type="http://schemas.openxmlformats.org/officeDocument/2006/relationships/image" Target="../media/image101.emf"/><Relationship Id="rId7" Type="http://schemas.openxmlformats.org/officeDocument/2006/relationships/image" Target="../media/image87.emf"/><Relationship Id="rId12" Type="http://schemas.openxmlformats.org/officeDocument/2006/relationships/image" Target="../media/image92.emf"/><Relationship Id="rId17" Type="http://schemas.openxmlformats.org/officeDocument/2006/relationships/image" Target="../media/image97.emf"/><Relationship Id="rId2" Type="http://schemas.openxmlformats.org/officeDocument/2006/relationships/notesSlide" Target="../notesSlides/notesSlide19.xml"/><Relationship Id="rId16" Type="http://schemas.openxmlformats.org/officeDocument/2006/relationships/image" Target="../media/image96.emf"/><Relationship Id="rId20" Type="http://schemas.openxmlformats.org/officeDocument/2006/relationships/image" Target="../media/image100.emf"/><Relationship Id="rId1" Type="http://schemas.openxmlformats.org/officeDocument/2006/relationships/slideLayout" Target="../slideLayouts/slideLayout3.xml"/><Relationship Id="rId6" Type="http://schemas.openxmlformats.org/officeDocument/2006/relationships/image" Target="../media/image86.emf"/><Relationship Id="rId11" Type="http://schemas.openxmlformats.org/officeDocument/2006/relationships/image" Target="../media/image91.emf"/><Relationship Id="rId5" Type="http://schemas.openxmlformats.org/officeDocument/2006/relationships/image" Target="../media/image85.emf"/><Relationship Id="rId15" Type="http://schemas.openxmlformats.org/officeDocument/2006/relationships/image" Target="../media/image95.emf"/><Relationship Id="rId10" Type="http://schemas.openxmlformats.org/officeDocument/2006/relationships/image" Target="../media/image90.emf"/><Relationship Id="rId19" Type="http://schemas.openxmlformats.org/officeDocument/2006/relationships/image" Target="../media/image99.emf"/><Relationship Id="rId4" Type="http://schemas.openxmlformats.org/officeDocument/2006/relationships/image" Target="../media/image84.emf"/><Relationship Id="rId9" Type="http://schemas.openxmlformats.org/officeDocument/2006/relationships/image" Target="../media/image89.emf"/><Relationship Id="rId14" Type="http://schemas.openxmlformats.org/officeDocument/2006/relationships/image" Target="../media/image94.emf"/><Relationship Id="rId22" Type="http://schemas.openxmlformats.org/officeDocument/2006/relationships/image" Target="../media/image102.emf"/></Relationships>
</file>

<file path=ppt/slides/_rels/slide5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4.em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7" name="Text Placeholder 4"/>
          <p:cNvSpPr>
            <a:spLocks noGrp="1"/>
          </p:cNvSpPr>
          <p:nvPr>
            <p:ph type="body" sz="quarter" idx="10"/>
          </p:nvPr>
        </p:nvSpPr>
        <p:spPr>
          <a:xfrm>
            <a:off x="927099" y="1028700"/>
            <a:ext cx="10363201" cy="5181600"/>
          </a:xfrm>
        </p:spPr>
        <p:txBody>
          <a:bodyPr/>
          <a:lstStyle/>
          <a:p>
            <a:pPr algn="ctr"/>
            <a:r>
              <a:rPr lang="en-US" altLang="en-US" sz="5400" dirty="0">
                <a:solidFill>
                  <a:schemeClr val="tx1"/>
                </a:solidFill>
                <a:ea typeface="ヒラギノ角ゴ Pro W3" charset="-128"/>
              </a:rPr>
              <a:t>Accelerating translational immunology through data science</a:t>
            </a:r>
          </a:p>
          <a:p>
            <a:endParaRPr lang="en-US" altLang="en-US" sz="2400" dirty="0">
              <a:solidFill>
                <a:schemeClr val="tx1"/>
              </a:solidFill>
              <a:ea typeface="ヒラギノ角ゴ Pro W3" charset="-128"/>
            </a:endParaRPr>
          </a:p>
          <a:p>
            <a:r>
              <a:rPr lang="en-US" altLang="en-US" sz="2400" dirty="0">
                <a:solidFill>
                  <a:schemeClr val="tx1"/>
                </a:solidFill>
                <a:ea typeface="ヒラギノ角ゴ Pro W3" charset="-128"/>
              </a:rPr>
              <a:t>Raphael Gottardo</a:t>
            </a:r>
          </a:p>
          <a:p>
            <a:r>
              <a:rPr lang="en-US" altLang="en-US" sz="2400" b="0" dirty="0">
                <a:solidFill>
                  <a:schemeClr val="tx1"/>
                </a:solidFill>
                <a:ea typeface="ヒラギノ角ゴ Pro W3" charset="-128"/>
              </a:rPr>
              <a:t>J. Orin Edson Foundation Endowed Chair</a:t>
            </a:r>
          </a:p>
          <a:p>
            <a:r>
              <a:rPr lang="en-US" altLang="en-US" sz="2400" b="0" dirty="0">
                <a:solidFill>
                  <a:schemeClr val="tx1"/>
                </a:solidFill>
                <a:ea typeface="ヒラギノ角ゴ Pro W3" charset="-128"/>
              </a:rPr>
              <a:t>Scientific Director Translational Data Science Integrated Research Center</a:t>
            </a:r>
          </a:p>
          <a:p>
            <a:r>
              <a:rPr lang="en-US" altLang="en-US" sz="2400" b="0" dirty="0">
                <a:solidFill>
                  <a:schemeClr val="tx1"/>
                </a:solidFill>
                <a:ea typeface="ヒラギノ角ゴ Pro W3" charset="-128"/>
              </a:rPr>
              <a:t>Vaccine and Infectious Disease Division, Fred Hutch</a:t>
            </a:r>
          </a:p>
          <a:p>
            <a:r>
              <a:rPr lang="en-US" altLang="en-US" sz="2400" b="0" dirty="0">
                <a:solidFill>
                  <a:schemeClr val="tx1"/>
                </a:solidFill>
                <a:ea typeface="ヒラギノ角ゴ Pro W3" charset="-128"/>
              </a:rPr>
              <a:t>Affiliate Professor, Department of Statistics</a:t>
            </a:r>
          </a:p>
          <a:p>
            <a:r>
              <a:rPr lang="en-US" altLang="en-US" sz="2400" b="0" dirty="0">
                <a:solidFill>
                  <a:schemeClr val="tx1"/>
                </a:solidFill>
                <a:ea typeface="ヒラギノ角ゴ Pro W3" charset="-128"/>
              </a:rPr>
              <a:t>University of Washington</a:t>
            </a:r>
          </a:p>
          <a:p>
            <a:endParaRPr lang="en-US" altLang="en-US" sz="2400" dirty="0">
              <a:solidFill>
                <a:schemeClr val="tx1"/>
              </a:solidFill>
              <a:ea typeface="ヒラギノ角ゴ Pro W3"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5" descr="A screenshot of a cell phone&#10;&#10;Description generated with very high confidence">
            <a:extLst>
              <a:ext uri="{FF2B5EF4-FFF2-40B4-BE49-F238E27FC236}">
                <a16:creationId xmlns:a16="http://schemas.microsoft.com/office/drawing/2014/main" id="{93D632C5-D4AC-A843-BD84-05877D7A8711}"/>
              </a:ext>
            </a:extLst>
          </p:cNvPr>
          <p:cNvPicPr>
            <a:picLocks noGrp="1" noChangeAspect="1"/>
          </p:cNvPicPr>
          <p:nvPr>
            <p:ph idx="1"/>
          </p:nvPr>
        </p:nvPicPr>
        <p:blipFill>
          <a:blip r:embed="rId2"/>
          <a:stretch>
            <a:fillRect/>
          </a:stretch>
        </p:blipFill>
        <p:spPr>
          <a:xfrm>
            <a:off x="1759041" y="243198"/>
            <a:ext cx="8833603" cy="6260290"/>
          </a:xfrm>
          <a:prstGeom prst="rect">
            <a:avLst/>
          </a:prstGeom>
        </p:spPr>
      </p:pic>
    </p:spTree>
    <p:extLst>
      <p:ext uri="{BB962C8B-B14F-4D97-AF65-F5344CB8AC3E}">
        <p14:creationId xmlns:p14="http://schemas.microsoft.com/office/powerpoint/2010/main" val="2406119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4DF5-7274-1249-88AE-CEEDAEE77E2E}"/>
              </a:ext>
            </a:extLst>
          </p:cNvPr>
          <p:cNvSpPr>
            <a:spLocks noGrp="1"/>
          </p:cNvSpPr>
          <p:nvPr>
            <p:ph type="title"/>
          </p:nvPr>
        </p:nvSpPr>
        <p:spPr>
          <a:xfrm>
            <a:off x="288189" y="325054"/>
            <a:ext cx="11468209" cy="916446"/>
          </a:xfrm>
        </p:spPr>
        <p:txBody>
          <a:bodyPr>
            <a:no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656" b="0" dirty="0">
                <a:latin typeface="Arial"/>
                <a:cs typeface="Arial"/>
              </a:rPr>
              <a:t>FAUST gates out the discovered cell population phenotypes using the phenotypic boundaries.</a:t>
            </a:r>
          </a:p>
        </p:txBody>
      </p:sp>
      <p:sp>
        <p:nvSpPr>
          <p:cNvPr id="3" name="Content Placeholder 2">
            <a:extLst>
              <a:ext uri="{FF2B5EF4-FFF2-40B4-BE49-F238E27FC236}">
                <a16:creationId xmlns:a16="http://schemas.microsoft.com/office/drawing/2014/main" id="{14EE31BB-ADB3-FD42-B83B-E20BA469BBBA}"/>
              </a:ext>
            </a:extLst>
          </p:cNvPr>
          <p:cNvSpPr>
            <a:spLocks noGrp="1"/>
          </p:cNvSpPr>
          <p:nvPr>
            <p:ph idx="1"/>
          </p:nvPr>
        </p:nvSpPr>
        <p:spPr>
          <a:xfrm>
            <a:off x="7133425" y="2115450"/>
            <a:ext cx="4947901" cy="3308841"/>
          </a:xfrm>
        </p:spPr>
        <p:txBody>
          <a:bodyPr anchor="t"/>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marL="457177" indent="-457177">
              <a:buFont typeface="Arial" panose="020B0604020202020204" pitchFamily="34" charset="0"/>
              <a:buChar char="•"/>
            </a:pPr>
            <a:r>
              <a:rPr lang="en-US" sz="2400" dirty="0">
                <a:latin typeface="Arial" panose="020B0604020202020204" pitchFamily="34" charset="0"/>
                <a:cs typeface="Arial" panose="020B0604020202020204" pitchFamily="34" charset="0"/>
              </a:rPr>
              <a:t>Discovered cell populations are verifiable.</a:t>
            </a:r>
          </a:p>
          <a:p>
            <a:pPr marL="457177" indent="-457177">
              <a:buFont typeface="Arial" panose="020B0604020202020204" pitchFamily="34" charset="0"/>
              <a:buChar char="•"/>
            </a:pPr>
            <a:r>
              <a:rPr lang="en-US" sz="2400" dirty="0">
                <a:latin typeface="Arial" panose="020B0604020202020204" pitchFamily="34" charset="0"/>
                <a:cs typeface="Arial" panose="020B0604020202020204" pitchFamily="34" charset="0"/>
              </a:rPr>
              <a:t>Useful for validation or sorting</a:t>
            </a:r>
          </a:p>
          <a:p>
            <a:pPr marL="457177" indent="-457177">
              <a:buFont typeface="Arial" panose="020B0604020202020204" pitchFamily="34" charset="0"/>
              <a:buChar char="•"/>
            </a:pPr>
            <a:r>
              <a:rPr lang="en-US" sz="2400" dirty="0">
                <a:latin typeface="Arial" panose="020B0604020202020204" pitchFamily="34" charset="0"/>
                <a:cs typeface="Arial" panose="020B0604020202020204" pitchFamily="34" charset="0"/>
              </a:rPr>
              <a:t>Markers with better separation at the margins are gated first.</a:t>
            </a:r>
          </a:p>
          <a:p>
            <a:pPr marL="457177" indent="-457177">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pic>
        <p:nvPicPr>
          <p:cNvPr id="4" name="Content Placeholder 4">
            <a:extLst>
              <a:ext uri="{FF2B5EF4-FFF2-40B4-BE49-F238E27FC236}">
                <a16:creationId xmlns:a16="http://schemas.microsoft.com/office/drawing/2014/main" id="{2464294B-E799-7644-8648-55D4FA33E1D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474" t="67875" r="63190" b="3966"/>
          <a:stretch/>
        </p:blipFill>
        <p:spPr>
          <a:xfrm rot="16200000">
            <a:off x="1105251" y="381944"/>
            <a:ext cx="5211113" cy="6845234"/>
          </a:xfrm>
          <a:prstGeom prst="rect">
            <a:avLst/>
          </a:prstGeom>
        </p:spPr>
      </p:pic>
    </p:spTree>
    <p:extLst>
      <p:ext uri="{BB962C8B-B14F-4D97-AF65-F5344CB8AC3E}">
        <p14:creationId xmlns:p14="http://schemas.microsoft.com/office/powerpoint/2010/main" val="106110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F98D-B9E2-494D-9BFC-CA34E1893F4B}"/>
              </a:ext>
            </a:extLst>
          </p:cNvPr>
          <p:cNvSpPr>
            <a:spLocks noGrp="1"/>
          </p:cNvSpPr>
          <p:nvPr>
            <p:ph type="title"/>
          </p:nvPr>
        </p:nvSpPr>
        <p:spPr>
          <a:xfrm>
            <a:off x="752876" y="119776"/>
            <a:ext cx="10515600" cy="762861"/>
          </a:xfrm>
        </p:spPr>
        <p:txBody>
          <a:bodyPr>
            <a:norm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656" dirty="0">
                <a:latin typeface="Arial" panose="020B0604020202020204" pitchFamily="34" charset="0"/>
                <a:cs typeface="Arial" panose="020B0604020202020204" pitchFamily="34" charset="0"/>
              </a:rPr>
              <a:t>The Case of Merkel Cell Carcinoma</a:t>
            </a:r>
          </a:p>
        </p:txBody>
      </p:sp>
      <p:sp>
        <p:nvSpPr>
          <p:cNvPr id="4" name="Text Placeholder 3">
            <a:extLst>
              <a:ext uri="{FF2B5EF4-FFF2-40B4-BE49-F238E27FC236}">
                <a16:creationId xmlns:a16="http://schemas.microsoft.com/office/drawing/2014/main" id="{D0A4C7CE-1629-D740-A4AA-74367902356D}"/>
              </a:ext>
            </a:extLst>
          </p:cNvPr>
          <p:cNvSpPr>
            <a:spLocks noGrp="1"/>
          </p:cNvSpPr>
          <p:nvPr>
            <p:ph idx="1"/>
          </p:nvPr>
        </p:nvSpPr>
        <p:spPr>
          <a:xfrm>
            <a:off x="162520" y="1438753"/>
            <a:ext cx="10515279" cy="4772817"/>
          </a:xfrm>
        </p:spPr>
        <p:txBody>
          <a:bodyPr vert="horz" wrap="square" lIns="64292" tIns="32146" rIns="64292" bIns="32146" numCol="1" rtlCol="0" anchor="t" anchorCtr="0" compatLnSpc="1">
            <a:prstTxWarp prst="textNoShape">
              <a:avLst/>
            </a:prstTxWarp>
            <a:norm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marL="456737" indent="-456737">
              <a:buFont typeface="Arial" panose="020B0604020202020204" pitchFamily="34" charset="0"/>
              <a:buChar char="•"/>
              <a:defRPr/>
            </a:pPr>
            <a:r>
              <a:rPr lang="en-US" sz="2812" dirty="0">
                <a:latin typeface="Arial" panose="020B0604020202020204" pitchFamily="34" charset="0"/>
                <a:cs typeface="Arial" panose="020B0604020202020204" pitchFamily="34" charset="0"/>
              </a:rPr>
              <a:t>Increasingly common skin cancer</a:t>
            </a:r>
          </a:p>
          <a:p>
            <a:pPr marL="456737" indent="-456737">
              <a:buFont typeface="Arial" panose="020B0604020202020204" pitchFamily="34" charset="0"/>
              <a:buChar char="•"/>
              <a:defRPr/>
            </a:pPr>
            <a:r>
              <a:rPr lang="en-US" sz="2812" dirty="0">
                <a:latin typeface="Arial" panose="020B0604020202020204" pitchFamily="34" charset="0"/>
                <a:cs typeface="Arial" panose="020B0604020202020204" pitchFamily="34" charset="0"/>
              </a:rPr>
              <a:t>Very aggressive: twice as likely to metastasize as </a:t>
            </a:r>
          </a:p>
          <a:p>
            <a:pPr indent="-228145">
              <a:defRPr/>
            </a:pPr>
            <a:r>
              <a:rPr lang="en-US" sz="2812" dirty="0">
                <a:latin typeface="Arial" panose="020B0604020202020204" pitchFamily="34" charset="0"/>
                <a:cs typeface="Arial" panose="020B0604020202020204" pitchFamily="34" charset="0"/>
              </a:rPr>
              <a:t>     melanoma</a:t>
            </a:r>
          </a:p>
          <a:p>
            <a:pPr marL="229055" indent="-457200">
              <a:buFont typeface="Arial" panose="020B0604020202020204" pitchFamily="34" charset="0"/>
              <a:buChar char="•"/>
              <a:defRPr/>
            </a:pPr>
            <a:r>
              <a:rPr lang="en-US" sz="2812" dirty="0">
                <a:latin typeface="Arial" panose="020B0604020202020204" pitchFamily="34" charset="0"/>
                <a:cs typeface="Arial" panose="020B0604020202020204" pitchFamily="34" charset="0"/>
              </a:rPr>
              <a:t>80%+ of cases are caused by a virus </a:t>
            </a:r>
          </a:p>
          <a:p>
            <a:pPr indent="-228145">
              <a:defRPr/>
            </a:pPr>
            <a:r>
              <a:rPr lang="en-US" sz="2812" dirty="0">
                <a:latin typeface="Arial" panose="020B0604020202020204" pitchFamily="34" charset="0"/>
                <a:cs typeface="Arial" panose="020B0604020202020204" pitchFamily="34" charset="0"/>
              </a:rPr>
              <a:t>     (Merkel cell polyomavirus) </a:t>
            </a:r>
          </a:p>
          <a:p>
            <a:pPr marL="456737" indent="-456737">
              <a:buFont typeface="Arial" panose="020B0604020202020204" pitchFamily="34" charset="0"/>
              <a:buChar char="•"/>
              <a:defRPr/>
            </a:pPr>
            <a:r>
              <a:rPr lang="en-US" sz="2812" dirty="0">
                <a:latin typeface="Arial" panose="020B0604020202020204" pitchFamily="34" charset="0"/>
                <a:cs typeface="Arial" panose="020B0604020202020204" pitchFamily="34" charset="0"/>
              </a:rPr>
              <a:t>Very difficult to treat until recently</a:t>
            </a:r>
          </a:p>
          <a:p>
            <a:pPr marL="456737" indent="-456737">
              <a:buFont typeface="Arial" panose="020B0604020202020204" pitchFamily="34" charset="0"/>
              <a:buChar char="•"/>
              <a:defRPr/>
            </a:pPr>
            <a:r>
              <a:rPr lang="en-US" sz="2812" dirty="0">
                <a:latin typeface="Arial" panose="020B0604020202020204" pitchFamily="34" charset="0"/>
                <a:cs typeface="Arial" panose="020B0604020202020204" pitchFamily="34" charset="0"/>
              </a:rPr>
              <a:t>FH/SCCA is major referral center</a:t>
            </a:r>
            <a:endParaRPr lang="en-US" sz="2400" dirty="0">
              <a:latin typeface="Arial" panose="020B0604020202020204" pitchFamily="34" charset="0"/>
              <a:cs typeface="Arial" panose="020B0604020202020204" pitchFamily="34" charset="0"/>
            </a:endParaRPr>
          </a:p>
          <a:p>
            <a:pPr indent="-228145">
              <a:defRPr/>
            </a:pPr>
            <a:endParaRPr lang="en-US" sz="2400" dirty="0">
              <a:latin typeface="Arial" panose="020B0604020202020204" pitchFamily="34" charset="0"/>
              <a:cs typeface="Arial" panose="020B0604020202020204" pitchFamily="34" charset="0"/>
            </a:endParaRPr>
          </a:p>
        </p:txBody>
      </p:sp>
      <p:sp>
        <p:nvSpPr>
          <p:cNvPr id="41987" name="Footer Placeholder 4">
            <a:extLst>
              <a:ext uri="{FF2B5EF4-FFF2-40B4-BE49-F238E27FC236}">
                <a16:creationId xmlns:a16="http://schemas.microsoft.com/office/drawing/2014/main" id="{E55DE19C-113B-4F41-8612-39E035C1BA94}"/>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1300393" rtl="0" eaLnBrk="1" latinLnBrk="0" hangingPunct="1">
              <a:defRPr sz="2560" kern="1200">
                <a:solidFill>
                  <a:schemeClr val="tx1"/>
                </a:solidFill>
                <a:latin typeface="+mn-lt"/>
                <a:ea typeface="+mn-ea"/>
                <a:cs typeface="+mn-cs"/>
              </a:defRPr>
            </a:lvl1pPr>
            <a:lvl2pPr marL="650197" algn="l" defTabSz="1300393" rtl="0" eaLnBrk="1" latinLnBrk="0" hangingPunct="1">
              <a:defRPr sz="2560" kern="1200">
                <a:solidFill>
                  <a:schemeClr val="tx1"/>
                </a:solidFill>
                <a:latin typeface="+mn-lt"/>
                <a:ea typeface="+mn-ea"/>
                <a:cs typeface="+mn-cs"/>
              </a:defRPr>
            </a:lvl2pPr>
            <a:lvl3pPr marL="1300393" algn="l" defTabSz="1300393" rtl="0" eaLnBrk="1" latinLnBrk="0" hangingPunct="1">
              <a:defRPr sz="2560" kern="1200">
                <a:solidFill>
                  <a:schemeClr val="tx1"/>
                </a:solidFill>
                <a:latin typeface="+mn-lt"/>
                <a:ea typeface="+mn-ea"/>
                <a:cs typeface="+mn-cs"/>
              </a:defRPr>
            </a:lvl3pPr>
            <a:lvl4pPr marL="1950590" algn="l" defTabSz="1300393" rtl="0" eaLnBrk="1" latinLnBrk="0" hangingPunct="1">
              <a:defRPr sz="2560" kern="1200">
                <a:solidFill>
                  <a:schemeClr val="tx1"/>
                </a:solidFill>
                <a:latin typeface="+mn-lt"/>
                <a:ea typeface="+mn-ea"/>
                <a:cs typeface="+mn-cs"/>
              </a:defRPr>
            </a:lvl4pPr>
            <a:lvl5pPr marL="2600786" algn="l" defTabSz="1300393" rtl="0" eaLnBrk="1" latinLnBrk="0" hangingPunct="1">
              <a:defRPr sz="2560" kern="1200">
                <a:solidFill>
                  <a:schemeClr val="tx1"/>
                </a:solidFill>
                <a:latin typeface="+mn-lt"/>
                <a:ea typeface="+mn-ea"/>
                <a:cs typeface="+mn-cs"/>
              </a:defRPr>
            </a:lvl5pPr>
            <a:lvl6pPr marL="3250983" algn="l" defTabSz="1300393" rtl="0" eaLnBrk="1" latinLnBrk="0" hangingPunct="1">
              <a:defRPr sz="2560" kern="1200">
                <a:solidFill>
                  <a:schemeClr val="tx1"/>
                </a:solidFill>
                <a:latin typeface="+mn-lt"/>
                <a:ea typeface="+mn-ea"/>
                <a:cs typeface="+mn-cs"/>
              </a:defRPr>
            </a:lvl6pPr>
            <a:lvl7pPr marL="3901179" algn="l" defTabSz="1300393" rtl="0" eaLnBrk="1" latinLnBrk="0" hangingPunct="1">
              <a:defRPr sz="2560" kern="1200">
                <a:solidFill>
                  <a:schemeClr val="tx1"/>
                </a:solidFill>
                <a:latin typeface="+mn-lt"/>
                <a:ea typeface="+mn-ea"/>
                <a:cs typeface="+mn-cs"/>
              </a:defRPr>
            </a:lvl7pPr>
            <a:lvl8pPr marL="4551376" algn="l" defTabSz="1300393" rtl="0" eaLnBrk="1" latinLnBrk="0" hangingPunct="1">
              <a:defRPr sz="2560" kern="1200">
                <a:solidFill>
                  <a:schemeClr val="tx1"/>
                </a:solidFill>
                <a:latin typeface="+mn-lt"/>
                <a:ea typeface="+mn-ea"/>
                <a:cs typeface="+mn-cs"/>
              </a:defRPr>
            </a:lvl8pPr>
            <a:lvl9pPr marL="5201572" algn="l" defTabSz="1300393" rtl="0" eaLnBrk="1" latinLnBrk="0" hangingPunct="1">
              <a:defRPr sz="2560" kern="1200">
                <a:solidFill>
                  <a:schemeClr val="tx1"/>
                </a:solidFill>
                <a:latin typeface="+mn-lt"/>
                <a:ea typeface="+mn-ea"/>
                <a:cs typeface="+mn-cs"/>
              </a:defRPr>
            </a:lvl9pPr>
          </a:lstStyle>
          <a:p>
            <a:r>
              <a:rPr lang="en-US" altLang="en-US" sz="600">
                <a:latin typeface="Arial" panose="020B0604020202020204" pitchFamily="34" charset="0"/>
                <a:cs typeface="Arial" panose="020B0604020202020204" pitchFamily="34" charset="0"/>
              </a:rPr>
              <a:t>© Fred Hutchinson Cancer Research Center </a:t>
            </a:r>
          </a:p>
        </p:txBody>
      </p:sp>
      <p:sp>
        <p:nvSpPr>
          <p:cNvPr id="41988" name="Slide Number Placeholder 5">
            <a:extLst>
              <a:ext uri="{FF2B5EF4-FFF2-40B4-BE49-F238E27FC236}">
                <a16:creationId xmlns:a16="http://schemas.microsoft.com/office/drawing/2014/main" id="{712A4C4D-6A06-4F6D-B0D7-2EA3EB9326E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1300393" rtl="0" eaLnBrk="1" latinLnBrk="0" hangingPunct="1">
              <a:defRPr sz="2560" kern="1200">
                <a:solidFill>
                  <a:schemeClr val="tx1"/>
                </a:solidFill>
                <a:latin typeface="+mn-lt"/>
                <a:ea typeface="+mn-ea"/>
                <a:cs typeface="+mn-cs"/>
              </a:defRPr>
            </a:lvl1pPr>
            <a:lvl2pPr marL="650197" algn="l" defTabSz="1300393" rtl="0" eaLnBrk="1" latinLnBrk="0" hangingPunct="1">
              <a:defRPr sz="2560" kern="1200">
                <a:solidFill>
                  <a:schemeClr val="tx1"/>
                </a:solidFill>
                <a:latin typeface="+mn-lt"/>
                <a:ea typeface="+mn-ea"/>
                <a:cs typeface="+mn-cs"/>
              </a:defRPr>
            </a:lvl2pPr>
            <a:lvl3pPr marL="1300393" algn="l" defTabSz="1300393" rtl="0" eaLnBrk="1" latinLnBrk="0" hangingPunct="1">
              <a:defRPr sz="2560" kern="1200">
                <a:solidFill>
                  <a:schemeClr val="tx1"/>
                </a:solidFill>
                <a:latin typeface="+mn-lt"/>
                <a:ea typeface="+mn-ea"/>
                <a:cs typeface="+mn-cs"/>
              </a:defRPr>
            </a:lvl3pPr>
            <a:lvl4pPr marL="1950590" algn="l" defTabSz="1300393" rtl="0" eaLnBrk="1" latinLnBrk="0" hangingPunct="1">
              <a:defRPr sz="2560" kern="1200">
                <a:solidFill>
                  <a:schemeClr val="tx1"/>
                </a:solidFill>
                <a:latin typeface="+mn-lt"/>
                <a:ea typeface="+mn-ea"/>
                <a:cs typeface="+mn-cs"/>
              </a:defRPr>
            </a:lvl4pPr>
            <a:lvl5pPr marL="2600786" algn="l" defTabSz="1300393" rtl="0" eaLnBrk="1" latinLnBrk="0" hangingPunct="1">
              <a:defRPr sz="2560" kern="1200">
                <a:solidFill>
                  <a:schemeClr val="tx1"/>
                </a:solidFill>
                <a:latin typeface="+mn-lt"/>
                <a:ea typeface="+mn-ea"/>
                <a:cs typeface="+mn-cs"/>
              </a:defRPr>
            </a:lvl5pPr>
            <a:lvl6pPr marL="3250983" algn="l" defTabSz="1300393" rtl="0" eaLnBrk="1" latinLnBrk="0" hangingPunct="1">
              <a:defRPr sz="2560" kern="1200">
                <a:solidFill>
                  <a:schemeClr val="tx1"/>
                </a:solidFill>
                <a:latin typeface="+mn-lt"/>
                <a:ea typeface="+mn-ea"/>
                <a:cs typeface="+mn-cs"/>
              </a:defRPr>
            </a:lvl6pPr>
            <a:lvl7pPr marL="3901179" algn="l" defTabSz="1300393" rtl="0" eaLnBrk="1" latinLnBrk="0" hangingPunct="1">
              <a:defRPr sz="2560" kern="1200">
                <a:solidFill>
                  <a:schemeClr val="tx1"/>
                </a:solidFill>
                <a:latin typeface="+mn-lt"/>
                <a:ea typeface="+mn-ea"/>
                <a:cs typeface="+mn-cs"/>
              </a:defRPr>
            </a:lvl7pPr>
            <a:lvl8pPr marL="4551376" algn="l" defTabSz="1300393" rtl="0" eaLnBrk="1" latinLnBrk="0" hangingPunct="1">
              <a:defRPr sz="2560" kern="1200">
                <a:solidFill>
                  <a:schemeClr val="tx1"/>
                </a:solidFill>
                <a:latin typeface="+mn-lt"/>
                <a:ea typeface="+mn-ea"/>
                <a:cs typeface="+mn-cs"/>
              </a:defRPr>
            </a:lvl8pPr>
            <a:lvl9pPr marL="5201572" algn="l" defTabSz="1300393" rtl="0" eaLnBrk="1" latinLnBrk="0" hangingPunct="1">
              <a:defRPr sz="2560" kern="1200">
                <a:solidFill>
                  <a:schemeClr val="tx1"/>
                </a:solidFill>
                <a:latin typeface="+mn-lt"/>
                <a:ea typeface="+mn-ea"/>
                <a:cs typeface="+mn-cs"/>
              </a:defRPr>
            </a:lvl9pPr>
          </a:lstStyle>
          <a:p>
            <a:fld id="{A0F8F701-7BBE-49FF-996A-B6605F0E0B9E}" type="slidenum">
              <a:rPr lang="en-US" altLang="en-US" sz="600">
                <a:latin typeface="Arial" panose="020B0604020202020204" pitchFamily="34" charset="0"/>
                <a:cs typeface="Arial" panose="020B0604020202020204" pitchFamily="34" charset="0"/>
              </a:rPr>
              <a:pPr/>
              <a:t>12</a:t>
            </a:fld>
            <a:endParaRPr lang="en-US" altLang="en-US" sz="600">
              <a:latin typeface="Arial" panose="020B0604020202020204" pitchFamily="34" charset="0"/>
              <a:cs typeface="Arial" panose="020B0604020202020204" pitchFamily="34" charset="0"/>
            </a:endParaRPr>
          </a:p>
        </p:txBody>
      </p:sp>
      <p:pic>
        <p:nvPicPr>
          <p:cNvPr id="41989" name="Picture 8">
            <a:extLst>
              <a:ext uri="{FF2B5EF4-FFF2-40B4-BE49-F238E27FC236}">
                <a16:creationId xmlns:a16="http://schemas.microsoft.com/office/drawing/2014/main" id="{678FC0A7-930B-48F2-8B65-B6E317DC7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843" y="3654419"/>
            <a:ext cx="2922499" cy="255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a:extLst>
              <a:ext uri="{FF2B5EF4-FFF2-40B4-BE49-F238E27FC236}">
                <a16:creationId xmlns:a16="http://schemas.microsoft.com/office/drawing/2014/main" id="{02186D92-852C-4CC8-9267-D1C34FAB4C80}"/>
              </a:ext>
            </a:extLst>
          </p:cNvPr>
          <p:cNvPicPr>
            <a:picLocks noChangeAspect="1"/>
          </p:cNvPicPr>
          <p:nvPr/>
        </p:nvPicPr>
        <p:blipFill>
          <a:blip r:embed="rId3">
            <a:extLst>
              <a:ext uri="{28A0092B-C50C-407E-A947-70E740481C1C}">
                <a14:useLocalDpi xmlns:a14="http://schemas.microsoft.com/office/drawing/2010/main" val="0"/>
              </a:ext>
            </a:extLst>
          </a:blip>
          <a:srcRect r="46075"/>
          <a:stretch>
            <a:fillRect/>
          </a:stretch>
        </p:blipFill>
        <p:spPr bwMode="auto">
          <a:xfrm>
            <a:off x="8008880" y="1166883"/>
            <a:ext cx="2830426" cy="23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385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09" name="Footer Placeholder 4">
            <a:extLst>
              <a:ext uri="{FF2B5EF4-FFF2-40B4-BE49-F238E27FC236}">
                <a16:creationId xmlns:a16="http://schemas.microsoft.com/office/drawing/2014/main" id="{FFFC4C01-A806-4F38-9F63-3D79323E74C4}"/>
              </a:ext>
            </a:extLst>
          </p:cNvPr>
          <p:cNvSpPr>
            <a:spLocks noGrp="1" noChangeArrowheads="1"/>
          </p:cNvSpPr>
          <p:nvPr>
            <p:ph type="ftr" sz="quarter" idx="1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1300393" rtl="0" eaLnBrk="1" latinLnBrk="0" hangingPunct="1">
              <a:defRPr sz="2560" kern="1200">
                <a:solidFill>
                  <a:schemeClr val="tx1"/>
                </a:solidFill>
                <a:latin typeface="+mn-lt"/>
                <a:ea typeface="+mn-ea"/>
                <a:cs typeface="+mn-cs"/>
              </a:defRPr>
            </a:lvl1pPr>
            <a:lvl2pPr marL="650197" algn="l" defTabSz="1300393" rtl="0" eaLnBrk="1" latinLnBrk="0" hangingPunct="1">
              <a:defRPr sz="2560" kern="1200">
                <a:solidFill>
                  <a:schemeClr val="tx1"/>
                </a:solidFill>
                <a:latin typeface="+mn-lt"/>
                <a:ea typeface="+mn-ea"/>
                <a:cs typeface="+mn-cs"/>
              </a:defRPr>
            </a:lvl2pPr>
            <a:lvl3pPr marL="1300393" algn="l" defTabSz="1300393" rtl="0" eaLnBrk="1" latinLnBrk="0" hangingPunct="1">
              <a:defRPr sz="2560" kern="1200">
                <a:solidFill>
                  <a:schemeClr val="tx1"/>
                </a:solidFill>
                <a:latin typeface="+mn-lt"/>
                <a:ea typeface="+mn-ea"/>
                <a:cs typeface="+mn-cs"/>
              </a:defRPr>
            </a:lvl3pPr>
            <a:lvl4pPr marL="1950590" algn="l" defTabSz="1300393" rtl="0" eaLnBrk="1" latinLnBrk="0" hangingPunct="1">
              <a:defRPr sz="2560" kern="1200">
                <a:solidFill>
                  <a:schemeClr val="tx1"/>
                </a:solidFill>
                <a:latin typeface="+mn-lt"/>
                <a:ea typeface="+mn-ea"/>
                <a:cs typeface="+mn-cs"/>
              </a:defRPr>
            </a:lvl4pPr>
            <a:lvl5pPr marL="2600786" algn="l" defTabSz="1300393" rtl="0" eaLnBrk="1" latinLnBrk="0" hangingPunct="1">
              <a:defRPr sz="2560" kern="1200">
                <a:solidFill>
                  <a:schemeClr val="tx1"/>
                </a:solidFill>
                <a:latin typeface="+mn-lt"/>
                <a:ea typeface="+mn-ea"/>
                <a:cs typeface="+mn-cs"/>
              </a:defRPr>
            </a:lvl5pPr>
            <a:lvl6pPr marL="3250983" algn="l" defTabSz="1300393" rtl="0" eaLnBrk="1" latinLnBrk="0" hangingPunct="1">
              <a:defRPr sz="2560" kern="1200">
                <a:solidFill>
                  <a:schemeClr val="tx1"/>
                </a:solidFill>
                <a:latin typeface="+mn-lt"/>
                <a:ea typeface="+mn-ea"/>
                <a:cs typeface="+mn-cs"/>
              </a:defRPr>
            </a:lvl6pPr>
            <a:lvl7pPr marL="3901179" algn="l" defTabSz="1300393" rtl="0" eaLnBrk="1" latinLnBrk="0" hangingPunct="1">
              <a:defRPr sz="2560" kern="1200">
                <a:solidFill>
                  <a:schemeClr val="tx1"/>
                </a:solidFill>
                <a:latin typeface="+mn-lt"/>
                <a:ea typeface="+mn-ea"/>
                <a:cs typeface="+mn-cs"/>
              </a:defRPr>
            </a:lvl7pPr>
            <a:lvl8pPr marL="4551376" algn="l" defTabSz="1300393" rtl="0" eaLnBrk="1" latinLnBrk="0" hangingPunct="1">
              <a:defRPr sz="2560" kern="1200">
                <a:solidFill>
                  <a:schemeClr val="tx1"/>
                </a:solidFill>
                <a:latin typeface="+mn-lt"/>
                <a:ea typeface="+mn-ea"/>
                <a:cs typeface="+mn-cs"/>
              </a:defRPr>
            </a:lvl8pPr>
            <a:lvl9pPr marL="5201572" algn="l" defTabSz="1300393" rtl="0" eaLnBrk="1" latinLnBrk="0" hangingPunct="1">
              <a:defRPr sz="2560" kern="1200">
                <a:solidFill>
                  <a:schemeClr val="tx1"/>
                </a:solidFill>
                <a:latin typeface="+mn-lt"/>
                <a:ea typeface="+mn-ea"/>
                <a:cs typeface="+mn-cs"/>
              </a:defRPr>
            </a:lvl9pPr>
          </a:lstStyle>
          <a:p>
            <a:r>
              <a:rPr lang="en-US" altLang="en-US" sz="600">
                <a:latin typeface="Arial" panose="020B0604020202020204" pitchFamily="34" charset="0"/>
              </a:rPr>
              <a:t>© Fred Hutchinson Cancer Research Center </a:t>
            </a:r>
          </a:p>
        </p:txBody>
      </p:sp>
      <p:sp>
        <p:nvSpPr>
          <p:cNvPr id="43010" name="Slide Number Placeholder 5">
            <a:extLst>
              <a:ext uri="{FF2B5EF4-FFF2-40B4-BE49-F238E27FC236}">
                <a16:creationId xmlns:a16="http://schemas.microsoft.com/office/drawing/2014/main" id="{758744D2-3EC2-4117-A32A-74BABADCBE86}"/>
              </a:ext>
            </a:extLst>
          </p:cNvPr>
          <p:cNvSpPr>
            <a:spLocks noGrp="1" noChangeArrowheads="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1300393" rtl="0" eaLnBrk="1" latinLnBrk="0" hangingPunct="1">
              <a:defRPr sz="2560" kern="1200">
                <a:solidFill>
                  <a:schemeClr val="tx1"/>
                </a:solidFill>
                <a:latin typeface="+mn-lt"/>
                <a:ea typeface="+mn-ea"/>
                <a:cs typeface="+mn-cs"/>
              </a:defRPr>
            </a:lvl1pPr>
            <a:lvl2pPr marL="650197" algn="l" defTabSz="1300393" rtl="0" eaLnBrk="1" latinLnBrk="0" hangingPunct="1">
              <a:defRPr sz="2560" kern="1200">
                <a:solidFill>
                  <a:schemeClr val="tx1"/>
                </a:solidFill>
                <a:latin typeface="+mn-lt"/>
                <a:ea typeface="+mn-ea"/>
                <a:cs typeface="+mn-cs"/>
              </a:defRPr>
            </a:lvl2pPr>
            <a:lvl3pPr marL="1300393" algn="l" defTabSz="1300393" rtl="0" eaLnBrk="1" latinLnBrk="0" hangingPunct="1">
              <a:defRPr sz="2560" kern="1200">
                <a:solidFill>
                  <a:schemeClr val="tx1"/>
                </a:solidFill>
                <a:latin typeface="+mn-lt"/>
                <a:ea typeface="+mn-ea"/>
                <a:cs typeface="+mn-cs"/>
              </a:defRPr>
            </a:lvl3pPr>
            <a:lvl4pPr marL="1950590" algn="l" defTabSz="1300393" rtl="0" eaLnBrk="1" latinLnBrk="0" hangingPunct="1">
              <a:defRPr sz="2560" kern="1200">
                <a:solidFill>
                  <a:schemeClr val="tx1"/>
                </a:solidFill>
                <a:latin typeface="+mn-lt"/>
                <a:ea typeface="+mn-ea"/>
                <a:cs typeface="+mn-cs"/>
              </a:defRPr>
            </a:lvl4pPr>
            <a:lvl5pPr marL="2600786" algn="l" defTabSz="1300393" rtl="0" eaLnBrk="1" latinLnBrk="0" hangingPunct="1">
              <a:defRPr sz="2560" kern="1200">
                <a:solidFill>
                  <a:schemeClr val="tx1"/>
                </a:solidFill>
                <a:latin typeface="+mn-lt"/>
                <a:ea typeface="+mn-ea"/>
                <a:cs typeface="+mn-cs"/>
              </a:defRPr>
            </a:lvl5pPr>
            <a:lvl6pPr marL="3250983" algn="l" defTabSz="1300393" rtl="0" eaLnBrk="1" latinLnBrk="0" hangingPunct="1">
              <a:defRPr sz="2560" kern="1200">
                <a:solidFill>
                  <a:schemeClr val="tx1"/>
                </a:solidFill>
                <a:latin typeface="+mn-lt"/>
                <a:ea typeface="+mn-ea"/>
                <a:cs typeface="+mn-cs"/>
              </a:defRPr>
            </a:lvl6pPr>
            <a:lvl7pPr marL="3901179" algn="l" defTabSz="1300393" rtl="0" eaLnBrk="1" latinLnBrk="0" hangingPunct="1">
              <a:defRPr sz="2560" kern="1200">
                <a:solidFill>
                  <a:schemeClr val="tx1"/>
                </a:solidFill>
                <a:latin typeface="+mn-lt"/>
                <a:ea typeface="+mn-ea"/>
                <a:cs typeface="+mn-cs"/>
              </a:defRPr>
            </a:lvl7pPr>
            <a:lvl8pPr marL="4551376" algn="l" defTabSz="1300393" rtl="0" eaLnBrk="1" latinLnBrk="0" hangingPunct="1">
              <a:defRPr sz="2560" kern="1200">
                <a:solidFill>
                  <a:schemeClr val="tx1"/>
                </a:solidFill>
                <a:latin typeface="+mn-lt"/>
                <a:ea typeface="+mn-ea"/>
                <a:cs typeface="+mn-cs"/>
              </a:defRPr>
            </a:lvl8pPr>
            <a:lvl9pPr marL="5201572" algn="l" defTabSz="1300393" rtl="0" eaLnBrk="1" latinLnBrk="0" hangingPunct="1">
              <a:defRPr sz="2560" kern="1200">
                <a:solidFill>
                  <a:schemeClr val="tx1"/>
                </a:solidFill>
                <a:latin typeface="+mn-lt"/>
                <a:ea typeface="+mn-ea"/>
                <a:cs typeface="+mn-cs"/>
              </a:defRPr>
            </a:lvl9pPr>
          </a:lstStyle>
          <a:p>
            <a:fld id="{D0730BC5-03D4-4F6D-9AC6-FCCA436EBE9E}" type="slidenum">
              <a:rPr lang="en-US" altLang="en-US" sz="600">
                <a:latin typeface="Arial" panose="020B0604020202020204" pitchFamily="34" charset="0"/>
              </a:rPr>
              <a:pPr/>
              <a:t>13</a:t>
            </a:fld>
            <a:endParaRPr lang="en-US" altLang="en-US" sz="600">
              <a:latin typeface="Arial" panose="020B0604020202020204" pitchFamily="34" charset="0"/>
            </a:endParaRPr>
          </a:p>
        </p:txBody>
      </p:sp>
      <p:pic>
        <p:nvPicPr>
          <p:cNvPr id="43011" name="Picture 2">
            <a:extLst>
              <a:ext uri="{FF2B5EF4-FFF2-40B4-BE49-F238E27FC236}">
                <a16:creationId xmlns:a16="http://schemas.microsoft.com/office/drawing/2014/main" id="{0AD091C7-67FA-4C72-AFD4-5AD1BB2A2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55" y="-218964"/>
            <a:ext cx="11701106" cy="7524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4665B17-6CE9-4B0F-B3E0-0AC0C0B46948}"/>
              </a:ext>
            </a:extLst>
          </p:cNvPr>
          <p:cNvCxnSpPr>
            <a:cxnSpLocks/>
          </p:cNvCxnSpPr>
          <p:nvPr/>
        </p:nvCxnSpPr>
        <p:spPr bwMode="auto">
          <a:xfrm>
            <a:off x="7258016" y="6478495"/>
            <a:ext cx="1471568" cy="0"/>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 name="Group 13">
            <a:extLst>
              <a:ext uri="{FF2B5EF4-FFF2-40B4-BE49-F238E27FC236}">
                <a16:creationId xmlns:a16="http://schemas.microsoft.com/office/drawing/2014/main" id="{2C9A9325-0932-4B0B-86EA-B1C6B477E32B}"/>
              </a:ext>
            </a:extLst>
          </p:cNvPr>
          <p:cNvGrpSpPr>
            <a:grpSpLocks/>
          </p:cNvGrpSpPr>
          <p:nvPr/>
        </p:nvGrpSpPr>
        <p:grpSpPr bwMode="auto">
          <a:xfrm>
            <a:off x="3381458" y="6478496"/>
            <a:ext cx="7834074" cy="236530"/>
            <a:chOff x="3109912" y="6492875"/>
            <a:chExt cx="7834313" cy="236542"/>
          </a:xfrm>
        </p:grpSpPr>
        <p:cxnSp>
          <p:nvCxnSpPr>
            <p:cNvPr id="43014" name="Straight Connector 14">
              <a:extLst>
                <a:ext uri="{FF2B5EF4-FFF2-40B4-BE49-F238E27FC236}">
                  <a16:creationId xmlns:a16="http://schemas.microsoft.com/office/drawing/2014/main" id="{26730690-2C09-4E97-BC82-0800A314169F}"/>
                </a:ext>
              </a:extLst>
            </p:cNvPr>
            <p:cNvCxnSpPr>
              <a:cxnSpLocks/>
            </p:cNvCxnSpPr>
            <p:nvPr/>
          </p:nvCxnSpPr>
          <p:spPr bwMode="auto">
            <a:xfrm>
              <a:off x="10101262" y="6492875"/>
              <a:ext cx="842963" cy="0"/>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15" name="Straight Connector 16">
              <a:extLst>
                <a:ext uri="{FF2B5EF4-FFF2-40B4-BE49-F238E27FC236}">
                  <a16:creationId xmlns:a16="http://schemas.microsoft.com/office/drawing/2014/main" id="{772060B1-16B4-44D9-8A9F-A7AC10FD5FEA}"/>
                </a:ext>
              </a:extLst>
            </p:cNvPr>
            <p:cNvCxnSpPr>
              <a:cxnSpLocks/>
            </p:cNvCxnSpPr>
            <p:nvPr/>
          </p:nvCxnSpPr>
          <p:spPr bwMode="auto">
            <a:xfrm>
              <a:off x="3109912" y="6729417"/>
              <a:ext cx="1719263" cy="0"/>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966921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6EA239-2B66-3940-8B05-AB04E0130BE4}"/>
              </a:ext>
            </a:extLst>
          </p:cNvPr>
          <p:cNvSpPr txBox="1"/>
          <p:nvPr/>
        </p:nvSpPr>
        <p:spPr>
          <a:xfrm>
            <a:off x="615837" y="932704"/>
            <a:ext cx="10789677" cy="1077216"/>
          </a:xfrm>
          <a:prstGeom prst="rect">
            <a:avLst/>
          </a:prstGeom>
        </p:spPr>
        <p:txBody>
          <a:bodyPr vert="horz" wrap="square" lIns="91437" tIns="45719" rIns="91437" bIns="45719" rtlCol="0" anchor="ctr">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algn="l"/>
            <a:endParaRPr lang="en-US" sz="3200" dirty="0"/>
          </a:p>
          <a:p>
            <a:pPr algn="l"/>
            <a:endParaRPr lang="en-US" sz="3200" dirty="0"/>
          </a:p>
        </p:txBody>
      </p:sp>
      <p:sp>
        <p:nvSpPr>
          <p:cNvPr id="5" name="Title 1">
            <a:extLst>
              <a:ext uri="{FF2B5EF4-FFF2-40B4-BE49-F238E27FC236}">
                <a16:creationId xmlns:a16="http://schemas.microsoft.com/office/drawing/2014/main" id="{8A745786-08B5-A34E-857E-34F8984AD382}"/>
              </a:ext>
            </a:extLst>
          </p:cNvPr>
          <p:cNvSpPr>
            <a:spLocks noGrp="1"/>
          </p:cNvSpPr>
          <p:nvPr>
            <p:ph type="title"/>
          </p:nvPr>
        </p:nvSpPr>
        <p:spPr/>
        <p:txBody>
          <a:bodyPr>
            <a:normAutofit fontScale="90000"/>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650"/>
              <a:t>FAUST analysis of CITN-09 T-cell panel samples</a:t>
            </a:r>
            <a:endParaRPr lang="en-US" sz="3656" dirty="0">
              <a:cs typeface="Calibri"/>
            </a:endParaRPr>
          </a:p>
        </p:txBody>
      </p:sp>
      <p:sp>
        <p:nvSpPr>
          <p:cNvPr id="2" name="Content Placeholder 1">
            <a:extLst>
              <a:ext uri="{FF2B5EF4-FFF2-40B4-BE49-F238E27FC236}">
                <a16:creationId xmlns:a16="http://schemas.microsoft.com/office/drawing/2014/main" id="{745CA497-0B51-8647-97B5-DA70581D7B18}"/>
              </a:ext>
            </a:extLst>
          </p:cNvPr>
          <p:cNvSpPr>
            <a:spLocks noGrp="1"/>
          </p:cNvSpPr>
          <p:nvPr>
            <p:ph idx="1"/>
          </p:nvPr>
        </p:nvSpPr>
        <p:spPr/>
        <p:txBody>
          <a:bodyPr/>
          <a:lstStyle/>
          <a:p>
            <a:pPr marL="457200" indent="-457200">
              <a:buFont typeface="Arial" panose="020B0604020202020204" pitchFamily="34" charset="0"/>
              <a:buChar char="•"/>
            </a:pPr>
            <a:r>
              <a:rPr lang="en-US" dirty="0"/>
              <a:t>Cancer Immunotherapy Trials Network (CITN) phase 2 clinical trial (NCT02267603)</a:t>
            </a:r>
          </a:p>
          <a:p>
            <a:pPr marL="457200" indent="-457200">
              <a:buFont typeface="Arial" panose="020B0604020202020204" pitchFamily="34" charset="0"/>
              <a:buChar char="•"/>
            </a:pPr>
            <a:r>
              <a:rPr lang="en-US" dirty="0"/>
              <a:t>Patients with stage IV and unresectable stage IIIB Merkel Cell Carcinoma receiving pembrolizumab (anti-PD1) therapy</a:t>
            </a:r>
          </a:p>
          <a:p>
            <a:pPr marL="457200" indent="-457200">
              <a:buFont typeface="Arial" panose="020B0604020202020204" pitchFamily="34" charset="0"/>
              <a:buChar char="•"/>
            </a:pPr>
            <a:r>
              <a:rPr lang="en-US" dirty="0"/>
              <a:t>Data from 27 patients, 18 of which responded to therapy (CR/PR) for an observed response rate of 67%</a:t>
            </a:r>
          </a:p>
          <a:p>
            <a:pPr marL="457200" indent="-457200">
              <a:buFont typeface="Arial" panose="020B0604020202020204" pitchFamily="34" charset="0"/>
              <a:buChar char="•"/>
            </a:pPr>
            <a:r>
              <a:rPr lang="en-US">
                <a:ea typeface="ヒラギノ角ゴ Pro W3"/>
              </a:rPr>
              <a:t>T-cell panel: CD3, CD4, CD8, CD25, CD28, CD45, CD45RA, CD127, CCR7, PD1, ICOS, HLA-DR </a:t>
            </a:r>
            <a:endParaRPr lang="en-US" dirty="0"/>
          </a:p>
          <a:p>
            <a:pPr marL="457200" indent="-457200">
              <a:buFont typeface="Arial" panose="020B0604020202020204" pitchFamily="34" charset="0"/>
              <a:buChar char="•"/>
            </a:pPr>
            <a:r>
              <a:rPr lang="en-US" u="sng" dirty="0"/>
              <a:t>Goal:</a:t>
            </a:r>
            <a:r>
              <a:rPr lang="en-US" dirty="0"/>
              <a:t> Identify baseline T-cell predictors of response to anti-PD1</a:t>
            </a:r>
          </a:p>
        </p:txBody>
      </p:sp>
    </p:spTree>
    <p:extLst>
      <p:ext uri="{BB962C8B-B14F-4D97-AF65-F5344CB8AC3E}">
        <p14:creationId xmlns:p14="http://schemas.microsoft.com/office/powerpoint/2010/main" val="2300090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6EA239-2B66-3940-8B05-AB04E0130BE4}"/>
              </a:ext>
            </a:extLst>
          </p:cNvPr>
          <p:cNvSpPr txBox="1"/>
          <p:nvPr/>
        </p:nvSpPr>
        <p:spPr>
          <a:xfrm>
            <a:off x="615837" y="932704"/>
            <a:ext cx="10789677" cy="1077216"/>
          </a:xfrm>
          <a:prstGeom prst="rect">
            <a:avLst/>
          </a:prstGeom>
        </p:spPr>
        <p:txBody>
          <a:bodyPr vert="horz" wrap="square" lIns="91437" tIns="45719" rIns="91437" bIns="45719" rtlCol="0" anchor="ctr">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algn="l"/>
            <a:endParaRPr lang="en-US" sz="3200"/>
          </a:p>
          <a:p>
            <a:pPr algn="l"/>
            <a:endParaRPr lang="en-US" sz="3200"/>
          </a:p>
        </p:txBody>
      </p:sp>
      <p:sp>
        <p:nvSpPr>
          <p:cNvPr id="5" name="Title 1">
            <a:extLst>
              <a:ext uri="{FF2B5EF4-FFF2-40B4-BE49-F238E27FC236}">
                <a16:creationId xmlns:a16="http://schemas.microsoft.com/office/drawing/2014/main" id="{8A745786-08B5-A34E-857E-34F8984AD382}"/>
              </a:ext>
            </a:extLst>
          </p:cNvPr>
          <p:cNvSpPr>
            <a:spLocks noGrp="1"/>
          </p:cNvSpPr>
          <p:nvPr>
            <p:ph type="title"/>
          </p:nvPr>
        </p:nvSpPr>
        <p:spPr/>
        <p:txBody>
          <a:bodyPr>
            <a:normAutofit fontScale="90000"/>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650"/>
              <a:t>FAUST analysis of CITN-09 T-cell panel samples</a:t>
            </a:r>
            <a:endParaRPr lang="en-US" sz="3656">
              <a:cs typeface="Calibri"/>
            </a:endParaRPr>
          </a:p>
        </p:txBody>
      </p:sp>
      <p:sp>
        <p:nvSpPr>
          <p:cNvPr id="2" name="Content Placeholder 1">
            <a:extLst>
              <a:ext uri="{FF2B5EF4-FFF2-40B4-BE49-F238E27FC236}">
                <a16:creationId xmlns:a16="http://schemas.microsoft.com/office/drawing/2014/main" id="{745CA497-0B51-8647-97B5-DA70581D7B18}"/>
              </a:ext>
            </a:extLst>
          </p:cNvPr>
          <p:cNvSpPr>
            <a:spLocks noGrp="1"/>
          </p:cNvSpPr>
          <p:nvPr>
            <p:ph idx="1"/>
          </p:nvPr>
        </p:nvSpPr>
        <p:spPr/>
        <p:txBody>
          <a:bodyPr/>
          <a:lstStyle/>
          <a:p>
            <a:pPr marL="457200" indent="-457200">
              <a:buFont typeface="Arial" panose="020B0604020202020204" pitchFamily="34" charset="0"/>
              <a:buChar char="•"/>
            </a:pPr>
            <a:r>
              <a:rPr lang="en-US">
                <a:ea typeface="ヒラギノ角ゴ Pro W3"/>
              </a:rPr>
              <a:t>FAUST discovered 230 total phenotypes.</a:t>
            </a:r>
          </a:p>
          <a:p>
            <a:pPr marL="457200" indent="-457200">
              <a:buFont typeface="Arial" panose="020B0604020202020204" pitchFamily="34" charset="0"/>
              <a:buChar char="•"/>
            </a:pPr>
            <a:r>
              <a:rPr lang="en-US">
                <a:ea typeface="ヒラギノ角ゴ Pro W3"/>
              </a:rPr>
              <a:t>Of these phenotypes, 125 contained the annotation CD3+.</a:t>
            </a:r>
            <a:endParaRPr lang="en-US"/>
          </a:p>
          <a:p>
            <a:pPr marL="457200" indent="-457200">
              <a:buFont typeface="Arial" panose="020B0604020202020204" pitchFamily="34" charset="0"/>
              <a:buChar char="•"/>
            </a:pPr>
            <a:r>
              <a:rPr lang="en-US"/>
              <a:t>Baseline (pre-treatment) samples available for 27 subjects.</a:t>
            </a:r>
          </a:p>
          <a:p>
            <a:pPr marL="457200" indent="-457200">
              <a:buFont typeface="Arial" panose="020B0604020202020204" pitchFamily="34" charset="0"/>
              <a:buChar char="•"/>
            </a:pPr>
            <a:r>
              <a:rPr lang="en-US"/>
              <a:t>18 of the 27 subjects classified as "Responders": they </a:t>
            </a:r>
            <a:r>
              <a:rPr lang="en-US">
                <a:ea typeface="+mn-lt"/>
                <a:cs typeface="+mn-lt"/>
              </a:rPr>
              <a:t>exhibited either a complete (CR) or partial (PR) response.</a:t>
            </a:r>
          </a:p>
          <a:p>
            <a:pPr marL="457200" indent="-457200">
              <a:buFont typeface="Arial" panose="020B0604020202020204" pitchFamily="34" charset="0"/>
              <a:buChar char="•"/>
            </a:pPr>
            <a:r>
              <a:rPr lang="en-US">
                <a:ea typeface="+mn-lt"/>
                <a:cs typeface="+mn-lt"/>
              </a:rPr>
              <a:t>9 of the 27 subjects classified as "Non-responders": they exhibited either stable (SD) or progressive disease (PD).</a:t>
            </a:r>
          </a:p>
          <a:p>
            <a:pPr marL="457200" indent="-457200">
              <a:buFont typeface="Arial" panose="020B0604020202020204" pitchFamily="34" charset="0"/>
              <a:buChar char="•"/>
            </a:pPr>
            <a:r>
              <a:rPr lang="en-US">
                <a:ea typeface="ヒラギノ角ゴ Pro W3"/>
              </a:rPr>
              <a:t>We then tested the 125 CD3+ phenotypes for association with response status, and used the Bonferroni correction to adjust for multiple testing.</a:t>
            </a:r>
          </a:p>
        </p:txBody>
      </p:sp>
    </p:spTree>
    <p:extLst>
      <p:ext uri="{BB962C8B-B14F-4D97-AF65-F5344CB8AC3E}">
        <p14:creationId xmlns:p14="http://schemas.microsoft.com/office/powerpoint/2010/main" val="103571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5D79-07C5-504C-AC76-F3E19EDC5BBF}"/>
              </a:ext>
            </a:extLst>
          </p:cNvPr>
          <p:cNvSpPr>
            <a:spLocks noGrp="1"/>
          </p:cNvSpPr>
          <p:nvPr>
            <p:ph type="title"/>
          </p:nvPr>
        </p:nvSpPr>
        <p:spPr>
          <a:xfrm>
            <a:off x="838200" y="48452"/>
            <a:ext cx="10515600" cy="916474"/>
          </a:xfrm>
        </p:spPr>
        <p:txBody>
          <a:bodyPr/>
          <a:lstStyle/>
          <a:p>
            <a:r>
              <a:rPr lang="en-US" dirty="0"/>
              <a:t>FAUST identified 4 baseline predictors</a:t>
            </a:r>
          </a:p>
        </p:txBody>
      </p:sp>
      <p:sp>
        <p:nvSpPr>
          <p:cNvPr id="12" name="Rectangle 11">
            <a:extLst>
              <a:ext uri="{FF2B5EF4-FFF2-40B4-BE49-F238E27FC236}">
                <a16:creationId xmlns:a16="http://schemas.microsoft.com/office/drawing/2014/main" id="{17D56538-024A-4C61-AC60-95192B8CA410}"/>
              </a:ext>
            </a:extLst>
          </p:cNvPr>
          <p:cNvSpPr/>
          <p:nvPr/>
        </p:nvSpPr>
        <p:spPr bwMode="auto">
          <a:xfrm>
            <a:off x="47500" y="755072"/>
            <a:ext cx="459181" cy="478972"/>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3" name="Rectangle 12">
            <a:extLst>
              <a:ext uri="{FF2B5EF4-FFF2-40B4-BE49-F238E27FC236}">
                <a16:creationId xmlns:a16="http://schemas.microsoft.com/office/drawing/2014/main" id="{87054D54-5A0D-453C-90D4-7E47690EB507}"/>
              </a:ext>
            </a:extLst>
          </p:cNvPr>
          <p:cNvSpPr/>
          <p:nvPr/>
        </p:nvSpPr>
        <p:spPr bwMode="auto">
          <a:xfrm>
            <a:off x="3214253" y="755072"/>
            <a:ext cx="459181" cy="478972"/>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4" name="Rectangle 13">
            <a:extLst>
              <a:ext uri="{FF2B5EF4-FFF2-40B4-BE49-F238E27FC236}">
                <a16:creationId xmlns:a16="http://schemas.microsoft.com/office/drawing/2014/main" id="{47C57F17-C71C-4BB5-9A49-3B8D6C82F760}"/>
              </a:ext>
            </a:extLst>
          </p:cNvPr>
          <p:cNvSpPr/>
          <p:nvPr/>
        </p:nvSpPr>
        <p:spPr bwMode="auto">
          <a:xfrm>
            <a:off x="1673514" y="3733799"/>
            <a:ext cx="459181" cy="478972"/>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5" name="Rectangle 14">
            <a:extLst>
              <a:ext uri="{FF2B5EF4-FFF2-40B4-BE49-F238E27FC236}">
                <a16:creationId xmlns:a16="http://schemas.microsoft.com/office/drawing/2014/main" id="{9C028220-2FC1-4D96-96FD-205C25AD0520}"/>
              </a:ext>
            </a:extLst>
          </p:cNvPr>
          <p:cNvSpPr/>
          <p:nvPr/>
        </p:nvSpPr>
        <p:spPr bwMode="auto">
          <a:xfrm>
            <a:off x="4949124" y="3723904"/>
            <a:ext cx="360220" cy="320635"/>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16" name="Picture 16" descr="A close up of a map&#10;&#10;Description generated with very high confidence">
            <a:extLst>
              <a:ext uri="{FF2B5EF4-FFF2-40B4-BE49-F238E27FC236}">
                <a16:creationId xmlns:a16="http://schemas.microsoft.com/office/drawing/2014/main" id="{8EFF4BFD-FC88-4F88-940D-2DE25D692DCE}"/>
              </a:ext>
            </a:extLst>
          </p:cNvPr>
          <p:cNvPicPr>
            <a:picLocks noChangeAspect="1"/>
          </p:cNvPicPr>
          <p:nvPr/>
        </p:nvPicPr>
        <p:blipFill rotWithShape="1">
          <a:blip r:embed="rId3"/>
          <a:srcRect l="52708" t="53140" r="4739" b="33526"/>
          <a:stretch/>
        </p:blipFill>
        <p:spPr>
          <a:xfrm>
            <a:off x="7983268" y="2819400"/>
            <a:ext cx="2477160" cy="783148"/>
          </a:xfrm>
          <a:prstGeom prst="rect">
            <a:avLst/>
          </a:prstGeom>
        </p:spPr>
      </p:pic>
      <p:pic>
        <p:nvPicPr>
          <p:cNvPr id="18" name="Picture 18" descr="A close up of a map&#10;&#10;Description generated with very high confidence">
            <a:extLst>
              <a:ext uri="{FF2B5EF4-FFF2-40B4-BE49-F238E27FC236}">
                <a16:creationId xmlns:a16="http://schemas.microsoft.com/office/drawing/2014/main" id="{28F95983-A2BB-408A-A5AF-A6915B157CC5}"/>
              </a:ext>
            </a:extLst>
          </p:cNvPr>
          <p:cNvPicPr>
            <a:picLocks noChangeAspect="1"/>
          </p:cNvPicPr>
          <p:nvPr/>
        </p:nvPicPr>
        <p:blipFill rotWithShape="1">
          <a:blip r:embed="rId3"/>
          <a:srcRect l="53425" t="84047" r="15890" b="5925"/>
          <a:stretch/>
        </p:blipFill>
        <p:spPr>
          <a:xfrm>
            <a:off x="7963478" y="3617026"/>
            <a:ext cx="2653538" cy="861903"/>
          </a:xfrm>
          <a:prstGeom prst="rect">
            <a:avLst/>
          </a:prstGeom>
        </p:spPr>
      </p:pic>
      <p:sp>
        <p:nvSpPr>
          <p:cNvPr id="20" name="TextBox 19">
            <a:extLst>
              <a:ext uri="{FF2B5EF4-FFF2-40B4-BE49-F238E27FC236}">
                <a16:creationId xmlns:a16="http://schemas.microsoft.com/office/drawing/2014/main" id="{B3968706-1164-46C2-9A74-78226ADA1556}"/>
              </a:ext>
            </a:extLst>
          </p:cNvPr>
          <p:cNvSpPr txBox="1"/>
          <p:nvPr/>
        </p:nvSpPr>
        <p:spPr>
          <a:xfrm>
            <a:off x="7963479" y="993567"/>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ヒラギノ角ゴ Pro W3"/>
                <a:cs typeface="Times New Roman"/>
              </a:rPr>
              <a:t>Two CD8+ predictors co-expressing PD-1 (dim/bright), CD28, HLA-DR</a:t>
            </a:r>
            <a:endParaRPr lang="en-US"/>
          </a:p>
        </p:txBody>
      </p:sp>
      <p:cxnSp>
        <p:nvCxnSpPr>
          <p:cNvPr id="21" name="Straight Arrow Connector 20">
            <a:extLst>
              <a:ext uri="{FF2B5EF4-FFF2-40B4-BE49-F238E27FC236}">
                <a16:creationId xmlns:a16="http://schemas.microsoft.com/office/drawing/2014/main" id="{9A139163-B084-4EA8-B353-628B8568F3B2}"/>
              </a:ext>
            </a:extLst>
          </p:cNvPr>
          <p:cNvCxnSpPr/>
          <p:nvPr/>
        </p:nvCxnSpPr>
        <p:spPr bwMode="auto">
          <a:xfrm>
            <a:off x="1677846" y="3777712"/>
            <a:ext cx="6268192" cy="3960"/>
          </a:xfrm>
          <a:prstGeom prst="straightConnector1">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9D1CFCF9-E295-4E0B-86C0-83C61DC7EB21}"/>
              </a:ext>
            </a:extLst>
          </p:cNvPr>
          <p:cNvSpPr txBox="1"/>
          <p:nvPr/>
        </p:nvSpPr>
        <p:spPr>
          <a:xfrm>
            <a:off x="8012960" y="4783774"/>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ヒラギノ角ゴ Pro W3"/>
                <a:cs typeface="Times New Roman"/>
              </a:rPr>
              <a:t>Two CD4+ predictors, best co-expressing PD-1 (dim) and CD28</a:t>
            </a:r>
            <a:endParaRPr lang="en-US">
              <a:cs typeface="Times New Roman"/>
            </a:endParaRPr>
          </a:p>
        </p:txBody>
      </p:sp>
      <p:pic>
        <p:nvPicPr>
          <p:cNvPr id="7" name="Picture 6">
            <a:extLst>
              <a:ext uri="{FF2B5EF4-FFF2-40B4-BE49-F238E27FC236}">
                <a16:creationId xmlns:a16="http://schemas.microsoft.com/office/drawing/2014/main" id="{373FC111-23B0-4448-A312-23C85B301EC7}"/>
              </a:ext>
            </a:extLst>
          </p:cNvPr>
          <p:cNvPicPr>
            <a:picLocks noChangeAspect="1"/>
          </p:cNvPicPr>
          <p:nvPr/>
        </p:nvPicPr>
        <p:blipFill rotWithShape="1">
          <a:blip r:embed="rId4">
            <a:extLst>
              <a:ext uri="{28A0092B-C50C-407E-A947-70E740481C1C}">
                <a14:useLocalDpi xmlns:a14="http://schemas.microsoft.com/office/drawing/2010/main" val="0"/>
              </a:ext>
            </a:extLst>
          </a:blip>
          <a:srcRect l="24695" r="24658" b="77170"/>
          <a:stretch/>
        </p:blipFill>
        <p:spPr>
          <a:xfrm>
            <a:off x="1832663" y="833371"/>
            <a:ext cx="5928125" cy="2915210"/>
          </a:xfrm>
          <a:prstGeom prst="rect">
            <a:avLst/>
          </a:prstGeom>
        </p:spPr>
      </p:pic>
      <p:pic>
        <p:nvPicPr>
          <p:cNvPr id="11" name="Picture 10">
            <a:extLst>
              <a:ext uri="{FF2B5EF4-FFF2-40B4-BE49-F238E27FC236}">
                <a16:creationId xmlns:a16="http://schemas.microsoft.com/office/drawing/2014/main" id="{A8F3333B-3A8E-F54F-BEA0-F97FC25561AB}"/>
              </a:ext>
            </a:extLst>
          </p:cNvPr>
          <p:cNvPicPr>
            <a:picLocks noChangeAspect="1"/>
          </p:cNvPicPr>
          <p:nvPr/>
        </p:nvPicPr>
        <p:blipFill rotWithShape="1">
          <a:blip r:embed="rId4">
            <a:extLst>
              <a:ext uri="{28A0092B-C50C-407E-A947-70E740481C1C}">
                <a14:useLocalDpi xmlns:a14="http://schemas.microsoft.com/office/drawing/2010/main" val="0"/>
              </a:ext>
            </a:extLst>
          </a:blip>
          <a:srcRect l="74476" b="77112"/>
          <a:stretch/>
        </p:blipFill>
        <p:spPr>
          <a:xfrm>
            <a:off x="4796725" y="3884221"/>
            <a:ext cx="2885704" cy="2822937"/>
          </a:xfrm>
          <a:prstGeom prst="rect">
            <a:avLst/>
          </a:prstGeom>
        </p:spPr>
      </p:pic>
      <p:pic>
        <p:nvPicPr>
          <p:cNvPr id="19" name="Picture 18">
            <a:extLst>
              <a:ext uri="{FF2B5EF4-FFF2-40B4-BE49-F238E27FC236}">
                <a16:creationId xmlns:a16="http://schemas.microsoft.com/office/drawing/2014/main" id="{D2CD6F90-8076-284E-804A-2B65E6BBC093}"/>
              </a:ext>
            </a:extLst>
          </p:cNvPr>
          <p:cNvPicPr>
            <a:picLocks noChangeAspect="1"/>
          </p:cNvPicPr>
          <p:nvPr/>
        </p:nvPicPr>
        <p:blipFill rotWithShape="1">
          <a:blip r:embed="rId4">
            <a:extLst>
              <a:ext uri="{28A0092B-C50C-407E-A947-70E740481C1C}">
                <a14:useLocalDpi xmlns:a14="http://schemas.microsoft.com/office/drawing/2010/main" val="0"/>
              </a:ext>
            </a:extLst>
          </a:blip>
          <a:srcRect r="74768" b="76225"/>
          <a:stretch/>
        </p:blipFill>
        <p:spPr>
          <a:xfrm>
            <a:off x="1832663" y="3884221"/>
            <a:ext cx="2845853" cy="2925327"/>
          </a:xfrm>
          <a:prstGeom prst="rect">
            <a:avLst/>
          </a:prstGeom>
        </p:spPr>
      </p:pic>
      <p:sp>
        <p:nvSpPr>
          <p:cNvPr id="23" name="Rectangle 22">
            <a:extLst>
              <a:ext uri="{FF2B5EF4-FFF2-40B4-BE49-F238E27FC236}">
                <a16:creationId xmlns:a16="http://schemas.microsoft.com/office/drawing/2014/main" id="{D25CBA4F-A1BB-B042-B2F9-C7AD2731338A}"/>
              </a:ext>
            </a:extLst>
          </p:cNvPr>
          <p:cNvSpPr/>
          <p:nvPr/>
        </p:nvSpPr>
        <p:spPr bwMode="auto">
          <a:xfrm>
            <a:off x="1498294" y="3884221"/>
            <a:ext cx="716096" cy="328550"/>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1376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0469F5-1EF7-B043-B787-4054F2CBA1E8}"/>
              </a:ext>
            </a:extLst>
          </p:cNvPr>
          <p:cNvSpPr txBox="1">
            <a:spLocks noGrp="1"/>
          </p:cNvSpPr>
          <p:nvPr>
            <p:ph type="title"/>
          </p:nvPr>
        </p:nvSpPr>
        <p:spPr>
          <a:xfrm>
            <a:off x="838200" y="284756"/>
            <a:ext cx="10515600" cy="1077216"/>
          </a:xfrm>
          <a:prstGeom prst="rect">
            <a:avLst/>
          </a:prstGeom>
        </p:spPr>
        <p:txBody>
          <a:bodyPr vert="horz" wrap="square" lIns="91437" tIns="45719" rIns="91437" bIns="45719" rtlCol="0" anchor="ctr">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algn="l"/>
            <a:r>
              <a:rPr lang="en-US" sz="3200" dirty="0"/>
              <a:t>Frequency of CD8+ PD1+ T-cell (in blood) correlate with tumor data</a:t>
            </a:r>
          </a:p>
        </p:txBody>
      </p:sp>
      <p:pic>
        <p:nvPicPr>
          <p:cNvPr id="4" name="Picture 3">
            <a:extLst>
              <a:ext uri="{FF2B5EF4-FFF2-40B4-BE49-F238E27FC236}">
                <a16:creationId xmlns:a16="http://schemas.microsoft.com/office/drawing/2014/main" id="{9294FC0C-FAE5-1441-9D6F-341CE2A508CE}"/>
              </a:ext>
            </a:extLst>
          </p:cNvPr>
          <p:cNvPicPr>
            <a:picLocks noChangeAspect="1"/>
          </p:cNvPicPr>
          <p:nvPr/>
        </p:nvPicPr>
        <p:blipFill rotWithShape="1">
          <a:blip r:embed="rId3">
            <a:extLst>
              <a:ext uri="{28A0092B-C50C-407E-A947-70E740481C1C}">
                <a14:useLocalDpi xmlns:a14="http://schemas.microsoft.com/office/drawing/2010/main" val="0"/>
              </a:ext>
            </a:extLst>
          </a:blip>
          <a:srcRect t="22415" r="50000" b="53044"/>
          <a:stretch/>
        </p:blipFill>
        <p:spPr>
          <a:xfrm>
            <a:off x="1465180" y="1361972"/>
            <a:ext cx="8915373" cy="4773659"/>
          </a:xfrm>
          <a:prstGeom prst="rect">
            <a:avLst/>
          </a:prstGeom>
        </p:spPr>
      </p:pic>
      <p:sp>
        <p:nvSpPr>
          <p:cNvPr id="5" name="Rectangle 4">
            <a:extLst>
              <a:ext uri="{FF2B5EF4-FFF2-40B4-BE49-F238E27FC236}">
                <a16:creationId xmlns:a16="http://schemas.microsoft.com/office/drawing/2014/main" id="{F1743C8A-1E1D-054E-A3B8-503D7986F767}"/>
              </a:ext>
            </a:extLst>
          </p:cNvPr>
          <p:cNvSpPr/>
          <p:nvPr/>
        </p:nvSpPr>
        <p:spPr bwMode="auto">
          <a:xfrm>
            <a:off x="838200" y="1641601"/>
            <a:ext cx="1810364" cy="51871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6" name="Picture 5">
            <a:extLst>
              <a:ext uri="{FF2B5EF4-FFF2-40B4-BE49-F238E27FC236}">
                <a16:creationId xmlns:a16="http://schemas.microsoft.com/office/drawing/2014/main" id="{1736F912-F805-9A4D-BB81-48625D1FCE69}"/>
              </a:ext>
            </a:extLst>
          </p:cNvPr>
          <p:cNvPicPr>
            <a:picLocks noChangeAspect="1"/>
          </p:cNvPicPr>
          <p:nvPr/>
        </p:nvPicPr>
        <p:blipFill rotWithShape="1">
          <a:blip r:embed="rId3">
            <a:extLst>
              <a:ext uri="{28A0092B-C50C-407E-A947-70E740481C1C}">
                <a14:useLocalDpi xmlns:a14="http://schemas.microsoft.com/office/drawing/2010/main" val="0"/>
              </a:ext>
            </a:extLst>
          </a:blip>
          <a:srcRect t="95848"/>
          <a:stretch/>
        </p:blipFill>
        <p:spPr>
          <a:xfrm>
            <a:off x="-1712273" y="6135631"/>
            <a:ext cx="15947593" cy="722369"/>
          </a:xfrm>
          <a:prstGeom prst="rect">
            <a:avLst/>
          </a:prstGeom>
        </p:spPr>
      </p:pic>
    </p:spTree>
    <p:extLst>
      <p:ext uri="{BB962C8B-B14F-4D97-AF65-F5344CB8AC3E}">
        <p14:creationId xmlns:p14="http://schemas.microsoft.com/office/powerpoint/2010/main" val="3055171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80BA1AB-6DAE-8849-8B8F-49CCB23C21C7}"/>
              </a:ext>
            </a:extLst>
          </p:cNvPr>
          <p:cNvSpPr txBox="1">
            <a:spLocks noGrp="1"/>
          </p:cNvSpPr>
          <p:nvPr>
            <p:ph type="title"/>
          </p:nvPr>
        </p:nvSpPr>
        <p:spPr>
          <a:xfrm>
            <a:off x="838200" y="284756"/>
            <a:ext cx="10515600" cy="1077216"/>
          </a:xfrm>
          <a:prstGeom prst="rect">
            <a:avLst/>
          </a:prstGeom>
        </p:spPr>
        <p:txBody>
          <a:bodyPr vert="horz" wrap="square" lIns="91437" tIns="45719" rIns="91437" bIns="45719" rtlCol="0" anchor="ctr">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algn="l"/>
            <a:r>
              <a:rPr lang="en-US" sz="3200" dirty="0"/>
              <a:t>Frequency of CD8+ PD1+ T-cell (in blood) correlate with tumor data</a:t>
            </a:r>
          </a:p>
        </p:txBody>
      </p:sp>
      <p:pic>
        <p:nvPicPr>
          <p:cNvPr id="8" name="Picture 7">
            <a:extLst>
              <a:ext uri="{FF2B5EF4-FFF2-40B4-BE49-F238E27FC236}">
                <a16:creationId xmlns:a16="http://schemas.microsoft.com/office/drawing/2014/main" id="{5E3DBB21-19DB-D44B-AEC1-984A47D20046}"/>
              </a:ext>
            </a:extLst>
          </p:cNvPr>
          <p:cNvPicPr>
            <a:picLocks noChangeAspect="1"/>
          </p:cNvPicPr>
          <p:nvPr/>
        </p:nvPicPr>
        <p:blipFill rotWithShape="1">
          <a:blip r:embed="rId3">
            <a:extLst>
              <a:ext uri="{28A0092B-C50C-407E-A947-70E740481C1C}">
                <a14:useLocalDpi xmlns:a14="http://schemas.microsoft.com/office/drawing/2010/main" val="0"/>
              </a:ext>
            </a:extLst>
          </a:blip>
          <a:srcRect t="46398" r="50000" b="28888"/>
          <a:stretch/>
        </p:blipFill>
        <p:spPr>
          <a:xfrm>
            <a:off x="1548018" y="1524000"/>
            <a:ext cx="8552435" cy="4611631"/>
          </a:xfrm>
          <a:prstGeom prst="rect">
            <a:avLst/>
          </a:prstGeom>
        </p:spPr>
      </p:pic>
      <p:sp>
        <p:nvSpPr>
          <p:cNvPr id="9" name="Rectangle 8">
            <a:extLst>
              <a:ext uri="{FF2B5EF4-FFF2-40B4-BE49-F238E27FC236}">
                <a16:creationId xmlns:a16="http://schemas.microsoft.com/office/drawing/2014/main" id="{D73451CE-E4C9-BD42-9139-0EEA1833C875}"/>
              </a:ext>
            </a:extLst>
          </p:cNvPr>
          <p:cNvSpPr/>
          <p:nvPr/>
        </p:nvSpPr>
        <p:spPr bwMode="auto">
          <a:xfrm>
            <a:off x="954954" y="1763872"/>
            <a:ext cx="1867759" cy="515501"/>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10" name="Picture 9">
            <a:extLst>
              <a:ext uri="{FF2B5EF4-FFF2-40B4-BE49-F238E27FC236}">
                <a16:creationId xmlns:a16="http://schemas.microsoft.com/office/drawing/2014/main" id="{7C5BC5F7-DF5C-8748-BE0D-B1AD80DE36A3}"/>
              </a:ext>
            </a:extLst>
          </p:cNvPr>
          <p:cNvPicPr>
            <a:picLocks noChangeAspect="1"/>
          </p:cNvPicPr>
          <p:nvPr/>
        </p:nvPicPr>
        <p:blipFill rotWithShape="1">
          <a:blip r:embed="rId3">
            <a:extLst>
              <a:ext uri="{28A0092B-C50C-407E-A947-70E740481C1C}">
                <a14:useLocalDpi xmlns:a14="http://schemas.microsoft.com/office/drawing/2010/main" val="0"/>
              </a:ext>
            </a:extLst>
          </a:blip>
          <a:srcRect t="95848"/>
          <a:stretch/>
        </p:blipFill>
        <p:spPr>
          <a:xfrm>
            <a:off x="-1712273" y="6135631"/>
            <a:ext cx="15947593" cy="722369"/>
          </a:xfrm>
          <a:prstGeom prst="rect">
            <a:avLst/>
          </a:prstGeom>
        </p:spPr>
      </p:pic>
    </p:spTree>
    <p:extLst>
      <p:ext uri="{BB962C8B-B14F-4D97-AF65-F5344CB8AC3E}">
        <p14:creationId xmlns:p14="http://schemas.microsoft.com/office/powerpoint/2010/main" val="2609893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5A3390F8-5C15-8348-B122-AD07A858F960}"/>
              </a:ext>
            </a:extLst>
          </p:cNvPr>
          <p:cNvSpPr txBox="1">
            <a:spLocks noGrp="1"/>
          </p:cNvSpPr>
          <p:nvPr>
            <p:ph type="title"/>
          </p:nvPr>
        </p:nvSpPr>
        <p:spPr>
          <a:xfrm>
            <a:off x="838200" y="284756"/>
            <a:ext cx="10515600" cy="1077216"/>
          </a:xfrm>
          <a:prstGeom prst="rect">
            <a:avLst/>
          </a:prstGeom>
        </p:spPr>
        <p:txBody>
          <a:bodyPr vert="horz" wrap="square" lIns="91437" tIns="45719" rIns="91437" bIns="45719" rtlCol="0" anchor="ctr">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200" dirty="0"/>
              <a:t>Frequency of CD8+ PD1+ T-cell (in blood) correlate with tumor data</a:t>
            </a:r>
          </a:p>
        </p:txBody>
      </p:sp>
      <p:pic>
        <p:nvPicPr>
          <p:cNvPr id="4" name="Picture 3">
            <a:extLst>
              <a:ext uri="{FF2B5EF4-FFF2-40B4-BE49-F238E27FC236}">
                <a16:creationId xmlns:a16="http://schemas.microsoft.com/office/drawing/2014/main" id="{8CEB5D0C-A60B-F646-86E3-1518D0201749}"/>
              </a:ext>
            </a:extLst>
          </p:cNvPr>
          <p:cNvPicPr>
            <a:picLocks noChangeAspect="1"/>
          </p:cNvPicPr>
          <p:nvPr/>
        </p:nvPicPr>
        <p:blipFill rotWithShape="1">
          <a:blip r:embed="rId3">
            <a:extLst>
              <a:ext uri="{28A0092B-C50C-407E-A947-70E740481C1C}">
                <a14:useLocalDpi xmlns:a14="http://schemas.microsoft.com/office/drawing/2010/main" val="0"/>
              </a:ext>
            </a:extLst>
          </a:blip>
          <a:srcRect t="71304" r="50000" b="4152"/>
          <a:stretch/>
        </p:blipFill>
        <p:spPr>
          <a:xfrm>
            <a:off x="1457740" y="1507745"/>
            <a:ext cx="8979645" cy="4808547"/>
          </a:xfrm>
          <a:prstGeom prst="rect">
            <a:avLst/>
          </a:prstGeom>
        </p:spPr>
      </p:pic>
      <p:sp>
        <p:nvSpPr>
          <p:cNvPr id="10" name="Rectangle 9">
            <a:extLst>
              <a:ext uri="{FF2B5EF4-FFF2-40B4-BE49-F238E27FC236}">
                <a16:creationId xmlns:a16="http://schemas.microsoft.com/office/drawing/2014/main" id="{B1A9FA4B-9BE3-FA42-8DE6-4BD2C14C1536}"/>
              </a:ext>
            </a:extLst>
          </p:cNvPr>
          <p:cNvSpPr/>
          <p:nvPr/>
        </p:nvSpPr>
        <p:spPr bwMode="auto">
          <a:xfrm>
            <a:off x="523860" y="1507745"/>
            <a:ext cx="1867759" cy="515501"/>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11" name="Picture 10">
            <a:extLst>
              <a:ext uri="{FF2B5EF4-FFF2-40B4-BE49-F238E27FC236}">
                <a16:creationId xmlns:a16="http://schemas.microsoft.com/office/drawing/2014/main" id="{688FBEBB-C5DC-D245-970E-CE0E3F1FFC1E}"/>
              </a:ext>
            </a:extLst>
          </p:cNvPr>
          <p:cNvPicPr>
            <a:picLocks noChangeAspect="1"/>
          </p:cNvPicPr>
          <p:nvPr/>
        </p:nvPicPr>
        <p:blipFill rotWithShape="1">
          <a:blip r:embed="rId3">
            <a:extLst>
              <a:ext uri="{28A0092B-C50C-407E-A947-70E740481C1C}">
                <a14:useLocalDpi xmlns:a14="http://schemas.microsoft.com/office/drawing/2010/main" val="0"/>
              </a:ext>
            </a:extLst>
          </a:blip>
          <a:srcRect t="95848"/>
          <a:stretch/>
        </p:blipFill>
        <p:spPr>
          <a:xfrm>
            <a:off x="-1712273" y="6135631"/>
            <a:ext cx="15947593" cy="722369"/>
          </a:xfrm>
          <a:prstGeom prst="rect">
            <a:avLst/>
          </a:prstGeom>
        </p:spPr>
      </p:pic>
    </p:spTree>
    <p:extLst>
      <p:ext uri="{BB962C8B-B14F-4D97-AF65-F5344CB8AC3E}">
        <p14:creationId xmlns:p14="http://schemas.microsoft.com/office/powerpoint/2010/main" val="263333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0A4D-3B77-8049-9345-B58E2D1BD52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Conflict of interests</a:t>
            </a:r>
          </a:p>
        </p:txBody>
      </p:sp>
      <p:sp>
        <p:nvSpPr>
          <p:cNvPr id="3" name="Text Placeholder 2">
            <a:extLst>
              <a:ext uri="{FF2B5EF4-FFF2-40B4-BE49-F238E27FC236}">
                <a16:creationId xmlns:a16="http://schemas.microsoft.com/office/drawing/2014/main" id="{D5E58F92-3312-D34B-AB09-A291F6FB678F}"/>
              </a:ext>
            </a:extLst>
          </p:cNvPr>
          <p:cNvSpPr>
            <a:spLocks noGrp="1"/>
          </p:cNvSpPr>
          <p:nvPr>
            <p:ph type="body" sz="quarter" idx="13"/>
          </p:nvPr>
        </p:nvSpPr>
        <p:spPr/>
        <p:txBody>
          <a:bodyPr/>
          <a:lstStyle/>
          <a:p>
            <a:r>
              <a:rPr lang="en-US" b="1" dirty="0">
                <a:latin typeface="Arial" panose="020B0604020202020204" pitchFamily="34" charset="0"/>
                <a:cs typeface="Arial" panose="020B0604020202020204" pitchFamily="34" charset="0"/>
              </a:rPr>
              <a:t>Past or present consultancy</a:t>
            </a:r>
          </a:p>
          <a:p>
            <a:r>
              <a:rPr lang="en-US" dirty="0">
                <a:latin typeface="Arial" panose="020B0604020202020204" pitchFamily="34" charset="0"/>
                <a:cs typeface="Arial" panose="020B0604020202020204" pitchFamily="34" charset="0"/>
              </a:rPr>
              <a:t>Merck, Takeda, </a:t>
            </a:r>
            <a:r>
              <a:rPr lang="en-US" dirty="0" err="1">
                <a:latin typeface="Arial" panose="020B0604020202020204" pitchFamily="34" charset="0"/>
                <a:cs typeface="Arial" panose="020B0604020202020204" pitchFamily="34" charset="0"/>
              </a:rPr>
              <a:t>VentiRx</a:t>
            </a:r>
            <a:r>
              <a:rPr lang="en-US" dirty="0">
                <a:latin typeface="Arial" panose="020B0604020202020204" pitchFamily="34" charset="0"/>
                <a:cs typeface="Arial" panose="020B0604020202020204" pitchFamily="34" charset="0"/>
              </a:rPr>
              <a:t>, Celgene, Juno Therapeutics, Infotech Soft, </a:t>
            </a:r>
            <a:r>
              <a:rPr lang="en-US" dirty="0" err="1">
                <a:latin typeface="Arial" panose="020B0604020202020204" pitchFamily="34" charset="0"/>
                <a:cs typeface="Arial" panose="020B0604020202020204" pitchFamily="34" charset="0"/>
              </a:rPr>
              <a:t>CellSpace</a:t>
            </a:r>
            <a:r>
              <a:rPr lang="en-US" dirty="0">
                <a:latin typeface="Arial" panose="020B0604020202020204" pitchFamily="34" charset="0"/>
                <a:cs typeface="Arial" panose="020B0604020202020204" pitchFamily="34" charset="0"/>
              </a:rPr>
              <a:t> Bio</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Corporate relationships</a:t>
            </a:r>
          </a:p>
          <a:p>
            <a:r>
              <a:rPr lang="en-US" dirty="0">
                <a:latin typeface="Arial" panose="020B0604020202020204" pitchFamily="34" charset="0"/>
                <a:cs typeface="Arial" panose="020B0604020202020204" pitchFamily="34" charset="0"/>
              </a:rPr>
              <a:t>Johnson and Johnson, Juno Therapeutics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Honorarium for talks</a:t>
            </a:r>
          </a:p>
          <a:p>
            <a:r>
              <a:rPr lang="en-US" dirty="0">
                <a:latin typeface="Arial" panose="020B0604020202020204" pitchFamily="34" charset="0"/>
                <a:cs typeface="Arial" panose="020B0604020202020204" pitchFamily="34" charset="0"/>
              </a:rPr>
              <a:t>Merck, Genentech</a:t>
            </a:r>
          </a:p>
        </p:txBody>
      </p:sp>
      <p:sp>
        <p:nvSpPr>
          <p:cNvPr id="4" name="Footer Placeholder 3">
            <a:extLst>
              <a:ext uri="{FF2B5EF4-FFF2-40B4-BE49-F238E27FC236}">
                <a16:creationId xmlns:a16="http://schemas.microsoft.com/office/drawing/2014/main" id="{2541EAD5-B6B8-AD43-B420-F8BCDE31F6BE}"/>
              </a:ext>
            </a:extLst>
          </p:cNvPr>
          <p:cNvSpPr>
            <a:spLocks noGrp="1"/>
          </p:cNvSpPr>
          <p:nvPr>
            <p:ph type="ftr" sz="quarter" idx="14"/>
          </p:nvPr>
        </p:nvSpPr>
        <p:spPr/>
        <p:txBody>
          <a:bodyPr/>
          <a:lstStyle/>
          <a:p>
            <a:pPr>
              <a:defRPr/>
            </a:pPr>
            <a:endParaRPr lang="en-US" alt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4943446F-E7B8-ED44-894F-BD7C44A8AA59}"/>
              </a:ext>
            </a:extLst>
          </p:cNvPr>
          <p:cNvSpPr>
            <a:spLocks noGrp="1"/>
          </p:cNvSpPr>
          <p:nvPr>
            <p:ph type="sldNum" sz="quarter" idx="15"/>
          </p:nvPr>
        </p:nvSpPr>
        <p:spPr/>
        <p:txBody>
          <a:bodyPr/>
          <a:lstStyle/>
          <a:p>
            <a:pPr>
              <a:defRPr/>
            </a:pPr>
            <a:fld id="{FED92D28-512B-4049-BF4D-B946617810E7}" type="slidenum">
              <a:rPr lang="en-US" altLang="en-US" smtClean="0">
                <a:latin typeface="Arial" panose="020B0604020202020204" pitchFamily="34" charset="0"/>
                <a:cs typeface="Arial" panose="020B0604020202020204" pitchFamily="34" charset="0"/>
              </a:rPr>
              <a:pPr>
                <a:defRPr/>
              </a:pPr>
              <a:t>2</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574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8B9F-DA80-CE42-B1FA-D8E0EFB0D755}"/>
              </a:ext>
            </a:extLst>
          </p:cNvPr>
          <p:cNvSpPr>
            <a:spLocks noGrp="1"/>
          </p:cNvSpPr>
          <p:nvPr>
            <p:ph type="ctrTitle"/>
          </p:nvPr>
        </p:nvSpPr>
        <p:spPr>
          <a:xfrm>
            <a:off x="-119921" y="0"/>
            <a:ext cx="12192000" cy="1159932"/>
          </a:xfrm>
        </p:spPr>
        <p:txBody>
          <a:bodyPr>
            <a:normAutofit fontScale="90000"/>
          </a:bodyPr>
          <a:lstStyle/>
          <a:p>
            <a:r>
              <a:rPr lang="en-US" sz="2800" dirty="0">
                <a:latin typeface="Arial" panose="020B0604020202020204" pitchFamily="34" charset="0"/>
                <a:cs typeface="Arial" panose="020B0604020202020204" pitchFamily="34" charset="0"/>
              </a:rPr>
              <a:t>Targeted re-analysis of published anti-PD-1 data from Subrahmanyam et al (2018) confirms association between positive response to therapy and FAUST phenotypes</a:t>
            </a:r>
          </a:p>
        </p:txBody>
      </p:sp>
      <p:sp>
        <p:nvSpPr>
          <p:cNvPr id="5" name="TextBox 4">
            <a:extLst>
              <a:ext uri="{FF2B5EF4-FFF2-40B4-BE49-F238E27FC236}">
                <a16:creationId xmlns:a16="http://schemas.microsoft.com/office/drawing/2014/main" id="{AFEC1A14-9D7E-FA4A-A082-7CED7F40A686}"/>
              </a:ext>
            </a:extLst>
          </p:cNvPr>
          <p:cNvSpPr txBox="1"/>
          <p:nvPr/>
        </p:nvSpPr>
        <p:spPr>
          <a:xfrm flipH="1">
            <a:off x="2464904" y="5753346"/>
            <a:ext cx="8872224"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Subrahmanyam, P.B., Dong, Z., </a:t>
            </a:r>
            <a:r>
              <a:rPr lang="en-US" sz="1600" dirty="0" err="1">
                <a:latin typeface="Arial" panose="020B0604020202020204" pitchFamily="34" charset="0"/>
                <a:cs typeface="Arial" panose="020B0604020202020204" pitchFamily="34" charset="0"/>
              </a:rPr>
              <a:t>Gusenleitner</a:t>
            </a:r>
            <a:r>
              <a:rPr lang="en-US" sz="1600" dirty="0">
                <a:latin typeface="Arial" panose="020B0604020202020204" pitchFamily="34" charset="0"/>
                <a:cs typeface="Arial" panose="020B0604020202020204" pitchFamily="34" charset="0"/>
              </a:rPr>
              <a:t>, D., </a:t>
            </a:r>
            <a:r>
              <a:rPr lang="en-US" sz="1600" dirty="0" err="1">
                <a:latin typeface="Arial" panose="020B0604020202020204" pitchFamily="34" charset="0"/>
                <a:cs typeface="Arial" panose="020B0604020202020204" pitchFamily="34" charset="0"/>
              </a:rPr>
              <a:t>Giobbie-Hurder</a:t>
            </a:r>
            <a:r>
              <a:rPr lang="en-US" sz="1600" dirty="0">
                <a:latin typeface="Arial" panose="020B0604020202020204" pitchFamily="34" charset="0"/>
                <a:cs typeface="Arial" panose="020B0604020202020204" pitchFamily="34" charset="0"/>
              </a:rPr>
              <a:t>, A., </a:t>
            </a:r>
            <a:r>
              <a:rPr lang="en-US" sz="1600" dirty="0" err="1">
                <a:latin typeface="Arial" panose="020B0604020202020204" pitchFamily="34" charset="0"/>
                <a:cs typeface="Arial" panose="020B0604020202020204" pitchFamily="34" charset="0"/>
              </a:rPr>
              <a:t>Severgnini</a:t>
            </a:r>
            <a:r>
              <a:rPr lang="en-US" sz="1600" dirty="0">
                <a:latin typeface="Arial" panose="020B0604020202020204" pitchFamily="34" charset="0"/>
                <a:cs typeface="Arial" panose="020B0604020202020204" pitchFamily="34" charset="0"/>
              </a:rPr>
              <a:t>, M., Zhou, J., Manos, M., Eastman, L.M., </a:t>
            </a:r>
            <a:r>
              <a:rPr lang="en-US" sz="1600" dirty="0" err="1">
                <a:latin typeface="Arial" panose="020B0604020202020204" pitchFamily="34" charset="0"/>
                <a:cs typeface="Arial" panose="020B0604020202020204" pitchFamily="34" charset="0"/>
              </a:rPr>
              <a:t>Maecker</a:t>
            </a:r>
            <a:r>
              <a:rPr lang="en-US" sz="1600" dirty="0">
                <a:latin typeface="Arial" panose="020B0604020202020204" pitchFamily="34" charset="0"/>
                <a:cs typeface="Arial" panose="020B0604020202020204" pitchFamily="34" charset="0"/>
              </a:rPr>
              <a:t>, H.T., Hodi, F.S., 2018. Distinct predictive biomarker candidates for response to anti-CTLA-4 and anti-PD-1 immunotherapy in melanoma patients. J </a:t>
            </a:r>
            <a:r>
              <a:rPr lang="en-US" sz="1600" dirty="0" err="1">
                <a:latin typeface="Arial" panose="020B0604020202020204" pitchFamily="34" charset="0"/>
                <a:cs typeface="Arial" panose="020B0604020202020204" pitchFamily="34" charset="0"/>
              </a:rPr>
              <a:t>Immunother</a:t>
            </a:r>
            <a:r>
              <a:rPr lang="en-US" sz="1600" dirty="0">
                <a:latin typeface="Arial" panose="020B0604020202020204" pitchFamily="34" charset="0"/>
                <a:cs typeface="Arial" panose="020B0604020202020204" pitchFamily="34" charset="0"/>
              </a:rPr>
              <a:t> Cancer 6, 18.</a:t>
            </a:r>
          </a:p>
        </p:txBody>
      </p:sp>
      <p:pic>
        <p:nvPicPr>
          <p:cNvPr id="4" name="Picture 3">
            <a:extLst>
              <a:ext uri="{FF2B5EF4-FFF2-40B4-BE49-F238E27FC236}">
                <a16:creationId xmlns:a16="http://schemas.microsoft.com/office/drawing/2014/main" id="{5DE4D714-5EF2-C442-B7F6-9219BD2FE3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4959" y="1270486"/>
            <a:ext cx="8965720" cy="4482860"/>
          </a:xfrm>
          <a:prstGeom prst="rect">
            <a:avLst/>
          </a:prstGeom>
        </p:spPr>
      </p:pic>
      <p:sp>
        <p:nvSpPr>
          <p:cNvPr id="8" name="TextBox 7">
            <a:extLst>
              <a:ext uri="{FF2B5EF4-FFF2-40B4-BE49-F238E27FC236}">
                <a16:creationId xmlns:a16="http://schemas.microsoft.com/office/drawing/2014/main" id="{DB0951C0-AC7B-9D43-92BA-D5F099ACDA17}"/>
              </a:ext>
            </a:extLst>
          </p:cNvPr>
          <p:cNvSpPr txBox="1"/>
          <p:nvPr/>
        </p:nvSpPr>
        <p:spPr>
          <a:xfrm>
            <a:off x="46489" y="5761695"/>
            <a:ext cx="1944703" cy="1323439"/>
          </a:xfrm>
          <a:prstGeom prst="rect">
            <a:avLst/>
          </a:prstGeom>
          <a:noFill/>
        </p:spPr>
        <p:txBody>
          <a:bodyPr wrap="square" rtlCol="0">
            <a:spAutoFit/>
          </a:bodyPr>
          <a:lstStyle/>
          <a:p>
            <a:r>
              <a:rPr lang="en-US" sz="1600" dirty="0"/>
              <a:t>Data available from </a:t>
            </a:r>
            <a:r>
              <a:rPr lang="en-US" sz="1600" dirty="0" err="1"/>
              <a:t>flowRepository</a:t>
            </a:r>
            <a:r>
              <a:rPr lang="en-US" sz="1600" dirty="0"/>
              <a:t>.</a:t>
            </a:r>
            <a:endParaRPr lang="en-US" dirty="0"/>
          </a:p>
          <a:p>
            <a:endParaRPr lang="en-US" dirty="0"/>
          </a:p>
          <a:p>
            <a:endParaRPr lang="en-US" dirty="0"/>
          </a:p>
        </p:txBody>
      </p:sp>
      <p:sp>
        <p:nvSpPr>
          <p:cNvPr id="9" name="Rectangle 8">
            <a:extLst>
              <a:ext uri="{FF2B5EF4-FFF2-40B4-BE49-F238E27FC236}">
                <a16:creationId xmlns:a16="http://schemas.microsoft.com/office/drawing/2014/main" id="{792398D0-DE12-2F49-AB23-98A7F254D41A}"/>
              </a:ext>
            </a:extLst>
          </p:cNvPr>
          <p:cNvSpPr/>
          <p:nvPr/>
        </p:nvSpPr>
        <p:spPr bwMode="auto">
          <a:xfrm>
            <a:off x="1063793" y="1218459"/>
            <a:ext cx="642331" cy="480081"/>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0" name="Rectangle 9">
            <a:extLst>
              <a:ext uri="{FF2B5EF4-FFF2-40B4-BE49-F238E27FC236}">
                <a16:creationId xmlns:a16="http://schemas.microsoft.com/office/drawing/2014/main" id="{4743C8A6-C6F4-AA40-A980-55986950065E}"/>
              </a:ext>
            </a:extLst>
          </p:cNvPr>
          <p:cNvSpPr/>
          <p:nvPr/>
        </p:nvSpPr>
        <p:spPr bwMode="auto">
          <a:xfrm>
            <a:off x="4366990" y="1200749"/>
            <a:ext cx="258019" cy="497792"/>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EFBCADDD-B76E-594D-94A8-92FF60786E37}"/>
              </a:ext>
            </a:extLst>
          </p:cNvPr>
          <p:cNvSpPr/>
          <p:nvPr/>
        </p:nvSpPr>
        <p:spPr bwMode="auto">
          <a:xfrm>
            <a:off x="7388487" y="1191895"/>
            <a:ext cx="258020" cy="497792"/>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75348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DBBB-3365-460D-9E5C-4E9CF9A4013B}"/>
              </a:ext>
            </a:extLst>
          </p:cNvPr>
          <p:cNvSpPr>
            <a:spLocks noGrp="1"/>
          </p:cNvSpPr>
          <p:nvPr>
            <p:ph type="title"/>
          </p:nvPr>
        </p:nvSpPr>
        <p:spPr/>
        <p:txBody>
          <a:bodyPr>
            <a:normAutofit fontScale="90000"/>
          </a:bodyPr>
          <a:lstStyle/>
          <a:p>
            <a:r>
              <a:rPr lang="en-US" sz="3200" kern="1200" dirty="0">
                <a:solidFill>
                  <a:schemeClr val="tx1"/>
                </a:solidFill>
                <a:latin typeface="Arial" panose="020B0604020202020204" pitchFamily="34" charset="0"/>
                <a:ea typeface="+mn-ea"/>
                <a:cs typeface="Arial" panose="020B0604020202020204" pitchFamily="34" charset="0"/>
              </a:rPr>
              <a:t>Dimensionality reduction methods often used to visualize/cluster single-cell data</a:t>
            </a:r>
          </a:p>
        </p:txBody>
      </p:sp>
      <p:pic>
        <p:nvPicPr>
          <p:cNvPr id="4" name="Picture 4">
            <a:extLst>
              <a:ext uri="{FF2B5EF4-FFF2-40B4-BE49-F238E27FC236}">
                <a16:creationId xmlns:a16="http://schemas.microsoft.com/office/drawing/2014/main" id="{1C2C68A1-3E82-4A31-A1A8-5F708CBC7CF5}"/>
              </a:ext>
            </a:extLst>
          </p:cNvPr>
          <p:cNvPicPr>
            <a:picLocks noGrp="1" noChangeAspect="1"/>
          </p:cNvPicPr>
          <p:nvPr>
            <p:ph idx="1"/>
          </p:nvPr>
        </p:nvPicPr>
        <p:blipFill rotWithShape="1">
          <a:blip r:embed="rId2"/>
          <a:srcRect l="9593" t="14070" r="-163" b="754"/>
          <a:stretch/>
        </p:blipFill>
        <p:spPr>
          <a:xfrm>
            <a:off x="366459" y="3246706"/>
            <a:ext cx="4450654" cy="2702468"/>
          </a:xfrm>
          <a:prstGeom prst="rect">
            <a:avLst/>
          </a:prstGeom>
        </p:spPr>
      </p:pic>
      <p:pic>
        <p:nvPicPr>
          <p:cNvPr id="6" name="Picture 6">
            <a:extLst>
              <a:ext uri="{FF2B5EF4-FFF2-40B4-BE49-F238E27FC236}">
                <a16:creationId xmlns:a16="http://schemas.microsoft.com/office/drawing/2014/main" id="{B21DD2AF-A414-4EE5-BF28-7A01FC40CE23}"/>
              </a:ext>
            </a:extLst>
          </p:cNvPr>
          <p:cNvPicPr>
            <a:picLocks noChangeAspect="1"/>
          </p:cNvPicPr>
          <p:nvPr/>
        </p:nvPicPr>
        <p:blipFill>
          <a:blip r:embed="rId3"/>
          <a:stretch>
            <a:fillRect/>
          </a:stretch>
        </p:blipFill>
        <p:spPr>
          <a:xfrm>
            <a:off x="370262" y="1384484"/>
            <a:ext cx="4553983" cy="1874390"/>
          </a:xfrm>
          <a:prstGeom prst="rect">
            <a:avLst/>
          </a:prstGeom>
        </p:spPr>
      </p:pic>
      <p:sp>
        <p:nvSpPr>
          <p:cNvPr id="8" name="TextBox 7">
            <a:extLst>
              <a:ext uri="{FF2B5EF4-FFF2-40B4-BE49-F238E27FC236}">
                <a16:creationId xmlns:a16="http://schemas.microsoft.com/office/drawing/2014/main" id="{16259CDD-D48E-4F84-A242-60B67678E60D}"/>
              </a:ext>
            </a:extLst>
          </p:cNvPr>
          <p:cNvSpPr txBox="1"/>
          <p:nvPr/>
        </p:nvSpPr>
        <p:spPr>
          <a:xfrm>
            <a:off x="5792889" y="1646204"/>
            <a:ext cx="6188480" cy="4479526"/>
          </a:xfrm>
          <a:prstGeom prst="rect">
            <a:avLst/>
          </a:prstGeom>
          <a:noFill/>
        </p:spPr>
        <p:txBody>
          <a:bodyPr rot="0" spcFirstLastPara="0" vertOverflow="overflow" horzOverflow="overflow" vert="horz" wrap="square" lIns="64292" tIns="32146" rIns="64292" bIns="32146" numCol="1" spcCol="0" rtlCol="0" fromWordArt="0" anchor="t" anchorCtr="0" forceAA="0" compatLnSpc="1">
            <a:prstTxWarp prst="textNoShape">
              <a:avLst/>
            </a:prstTxWarp>
            <a:spAutoFit/>
          </a:bodyPr>
          <a:lstStyle/>
          <a:p>
            <a:pPr marL="200911" indent="-200911">
              <a:buFont typeface="Arial" panose="020B0604020202020204" pitchFamily="34" charset="0"/>
              <a:buChar char="•"/>
            </a:pPr>
            <a:r>
              <a:rPr lang="en-US" sz="1800" dirty="0">
                <a:latin typeface="Arial" panose="020B0604020202020204" pitchFamily="34" charset="0"/>
                <a:ea typeface="+mn-ea"/>
                <a:cs typeface="Arial" panose="020B0604020202020204" pitchFamily="34" charset="0"/>
              </a:rPr>
              <a:t>Dimensionality reduction methods frequently used to embed high-dimensional data in 2-dimensions for visualization.</a:t>
            </a:r>
          </a:p>
          <a:p>
            <a:pPr marL="200911" indent="-200911">
              <a:buFont typeface="Arial" panose="020B0604020202020204" pitchFamily="34" charset="0"/>
              <a:buChar char="•"/>
            </a:pPr>
            <a:r>
              <a:rPr lang="en-US" sz="1800" dirty="0">
                <a:latin typeface="Arial" panose="020B0604020202020204" pitchFamily="34" charset="0"/>
                <a:ea typeface="+mn-ea"/>
                <a:cs typeface="Arial" panose="020B0604020202020204" pitchFamily="34" charset="0"/>
              </a:rPr>
              <a:t>In recent years, linear embeddings (such as PCA) have been </a:t>
            </a:r>
            <a:r>
              <a:rPr lang="en-US" sz="1800" dirty="0" err="1">
                <a:latin typeface="Arial" panose="020B0604020202020204" pitchFamily="34" charset="0"/>
                <a:ea typeface="+mn-ea"/>
                <a:cs typeface="Arial" panose="020B0604020202020204" pitchFamily="34" charset="0"/>
              </a:rPr>
              <a:t>superceeded</a:t>
            </a:r>
            <a:r>
              <a:rPr lang="en-US" sz="1800" dirty="0">
                <a:latin typeface="Arial" panose="020B0604020202020204" pitchFamily="34" charset="0"/>
                <a:ea typeface="+mn-ea"/>
                <a:cs typeface="Arial" panose="020B0604020202020204" pitchFamily="34" charset="0"/>
              </a:rPr>
              <a:t> by t-SNE in single-cell data analysis</a:t>
            </a:r>
          </a:p>
          <a:p>
            <a:pPr marL="200911" indent="-200911">
              <a:buFont typeface="Arial" panose="020B0604020202020204" pitchFamily="34" charset="0"/>
              <a:buChar char="•"/>
            </a:pPr>
            <a:r>
              <a:rPr lang="en-US" sz="1800" dirty="0">
                <a:latin typeface="Arial" panose="020B0604020202020204" pitchFamily="34" charset="0"/>
                <a:ea typeface="+mn-ea"/>
                <a:cs typeface="Arial" panose="020B0604020202020204" pitchFamily="34" charset="0"/>
              </a:rPr>
              <a:t>Both t-SNE (and the recent UMAP method) perform non-linear embeddings of high-dimensional data in lower dimensions.</a:t>
            </a:r>
          </a:p>
          <a:p>
            <a:pPr marL="200911" indent="-200911">
              <a:buFont typeface="Arial" panose="020B0604020202020204" pitchFamily="34" charset="0"/>
              <a:buChar char="•"/>
            </a:pPr>
            <a:r>
              <a:rPr lang="en-US" sz="1800" dirty="0">
                <a:latin typeface="Arial" panose="020B0604020202020204" pitchFamily="34" charset="0"/>
                <a:ea typeface="+mn-ea"/>
                <a:cs typeface="Arial" panose="020B0604020202020204" pitchFamily="34" charset="0"/>
              </a:rPr>
              <a:t>These embedding techniques may better preserve high-dimensional structure in the 2-dimensional visualization. </a:t>
            </a:r>
          </a:p>
          <a:p>
            <a:pPr marL="200911" indent="-200911">
              <a:buFont typeface="Arial" panose="020B0604020202020204" pitchFamily="34" charset="0"/>
              <a:buChar char="•"/>
            </a:pPr>
            <a:r>
              <a:rPr lang="en-US" sz="1800" dirty="0">
                <a:latin typeface="Arial" panose="020B0604020202020204" pitchFamily="34" charset="0"/>
                <a:ea typeface="+mn-ea"/>
                <a:cs typeface="Arial" panose="020B0604020202020204" pitchFamily="34" charset="0"/>
              </a:rPr>
              <a:t>The recent article by Becht et al. (2019) provides many comparisons between the t-SNE and UMAP methods for biological data.</a:t>
            </a:r>
          </a:p>
          <a:p>
            <a:pPr marL="200911" indent="-200911">
              <a:buFont typeface="Arial" panose="020B0604020202020204" pitchFamily="34" charset="0"/>
              <a:buChar char="•"/>
            </a:pPr>
            <a:r>
              <a:rPr lang="en-US" sz="1800" dirty="0">
                <a:latin typeface="Arial" panose="020B0604020202020204" pitchFamily="34" charset="0"/>
                <a:ea typeface="+mn-ea"/>
                <a:cs typeface="Arial" panose="020B0604020202020204" pitchFamily="34" charset="0"/>
              </a:rPr>
              <a:t>The example on the left is taken from figure 1 of the listed paper.</a:t>
            </a:r>
          </a:p>
          <a:p>
            <a:pPr marL="200911" indent="-200911">
              <a:buFont typeface="Arial" panose="020B0604020202020204" pitchFamily="34" charset="0"/>
              <a:buChar char="•"/>
            </a:pPr>
            <a:endParaRPr lang="en-US" sz="1687" dirty="0">
              <a:solidFill>
                <a:schemeClr val="bg2">
                  <a:lumMod val="1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F143C1F-8806-4FBE-8C81-E8865F666B6E}"/>
              </a:ext>
            </a:extLst>
          </p:cNvPr>
          <p:cNvSpPr txBox="1"/>
          <p:nvPr/>
        </p:nvSpPr>
        <p:spPr>
          <a:xfrm>
            <a:off x="366459" y="6125730"/>
            <a:ext cx="1928754" cy="584165"/>
          </a:xfrm>
          <a:prstGeom prst="rect">
            <a:avLst/>
          </a:prstGeom>
          <a:noFill/>
        </p:spPr>
        <p:txBody>
          <a:bodyPr rot="0" spcFirstLastPara="0" vertOverflow="overflow" horzOverflow="overflow" vert="horz" wrap="square" lIns="64292" tIns="32146" rIns="64292" bIns="32146" numCol="1" spcCol="0" rtlCol="0" fromWordArt="0" anchor="t" anchorCtr="0" forceAA="0" compatLnSpc="1">
            <a:prstTxWarp prst="textNoShape">
              <a:avLst/>
            </a:prstTxWarp>
            <a:spAutoFit/>
          </a:bodyPr>
          <a:lstStyle/>
          <a:p>
            <a:r>
              <a:rPr lang="en-US" sz="1687" dirty="0">
                <a:solidFill>
                  <a:schemeClr val="bg2">
                    <a:lumMod val="10000"/>
                  </a:schemeClr>
                </a:solidFill>
                <a:latin typeface="Arial" panose="020B0604020202020204" pitchFamily="34" charset="0"/>
                <a:cs typeface="Arial" panose="020B0604020202020204" pitchFamily="34" charset="0"/>
              </a:rPr>
              <a:t>From Becht et al. (2019)</a:t>
            </a:r>
          </a:p>
        </p:txBody>
      </p:sp>
    </p:spTree>
    <p:extLst>
      <p:ext uri="{BB962C8B-B14F-4D97-AF65-F5344CB8AC3E}">
        <p14:creationId xmlns:p14="http://schemas.microsoft.com/office/powerpoint/2010/main" val="1101312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E430-7EAC-42B7-B8AD-0156C71EBEB6}"/>
              </a:ext>
            </a:extLst>
          </p:cNvPr>
          <p:cNvSpPr>
            <a:spLocks noGrp="1"/>
          </p:cNvSpPr>
          <p:nvPr>
            <p:ph type="title"/>
          </p:nvPr>
        </p:nvSpPr>
        <p:spPr>
          <a:xfrm>
            <a:off x="838201" y="557307"/>
            <a:ext cx="10515600" cy="916446"/>
          </a:xfrm>
        </p:spPr>
        <p:txBody>
          <a:bodyPr>
            <a:normAutofit fontScale="90000"/>
          </a:bodyPr>
          <a:lstStyle/>
          <a:p>
            <a:r>
              <a:rPr lang="en-US" sz="3200" kern="1200" dirty="0">
                <a:solidFill>
                  <a:schemeClr val="tx1"/>
                </a:solidFill>
                <a:ea typeface="+mn-ea"/>
                <a:cs typeface="+mn-cs"/>
              </a:rPr>
              <a:t>FAUST Discovers T cell Populations Associated with Outcome Not Otherwise Visible By Dimension Reduction</a:t>
            </a:r>
          </a:p>
          <a:p>
            <a:endParaRPr lang="en-US" sz="3973" dirty="0">
              <a:solidFill>
                <a:schemeClr val="bg2">
                  <a:lumMod val="10000"/>
                </a:schemeClr>
              </a:solidFill>
              <a:cs typeface="Calibri"/>
            </a:endParaRPr>
          </a:p>
        </p:txBody>
      </p:sp>
      <p:pic>
        <p:nvPicPr>
          <p:cNvPr id="4" name="Picture 4" descr="A close up of a map&#10;&#10;Description generated with high confidence">
            <a:extLst>
              <a:ext uri="{FF2B5EF4-FFF2-40B4-BE49-F238E27FC236}">
                <a16:creationId xmlns:a16="http://schemas.microsoft.com/office/drawing/2014/main" id="{9D32C986-552F-4D8F-A158-DE4BA58DA48B}"/>
              </a:ext>
            </a:extLst>
          </p:cNvPr>
          <p:cNvPicPr>
            <a:picLocks noGrp="1" noChangeAspect="1"/>
          </p:cNvPicPr>
          <p:nvPr>
            <p:ph idx="1"/>
          </p:nvPr>
        </p:nvPicPr>
        <p:blipFill rotWithShape="1">
          <a:blip r:embed="rId2"/>
          <a:srcRect t="5286" r="110" b="220"/>
          <a:stretch/>
        </p:blipFill>
        <p:spPr>
          <a:xfrm>
            <a:off x="968199" y="1565452"/>
            <a:ext cx="10203286" cy="4824938"/>
          </a:xfrm>
          <a:prstGeom prst="rect">
            <a:avLst/>
          </a:prstGeom>
        </p:spPr>
      </p:pic>
    </p:spTree>
    <p:extLst>
      <p:ext uri="{BB962C8B-B14F-4D97-AF65-F5344CB8AC3E}">
        <p14:creationId xmlns:p14="http://schemas.microsoft.com/office/powerpoint/2010/main" val="3323921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27B2-9CB3-4773-8646-904C60F6810E}"/>
              </a:ext>
            </a:extLst>
          </p:cNvPr>
          <p:cNvSpPr>
            <a:spLocks noGrp="1"/>
          </p:cNvSpPr>
          <p:nvPr>
            <p:ph type="title"/>
          </p:nvPr>
        </p:nvSpPr>
        <p:spPr/>
        <p:txBody>
          <a:bodyPr>
            <a:normAutofit/>
          </a:bodyPr>
          <a:lstStyle/>
          <a:p>
            <a:r>
              <a:rPr lang="en-US" sz="2900" kern="1200" dirty="0">
                <a:solidFill>
                  <a:schemeClr val="tx1"/>
                </a:solidFill>
                <a:ea typeface="+mn-ea"/>
                <a:cs typeface="+mn-cs"/>
              </a:rPr>
              <a:t>FAUST Annotated Phenotypes Match Observed Phenotypes.</a:t>
            </a:r>
          </a:p>
        </p:txBody>
      </p:sp>
      <p:pic>
        <p:nvPicPr>
          <p:cNvPr id="4" name="Picture 4" descr="A close up of a map&#10;&#10;Description generated with high confidence">
            <a:extLst>
              <a:ext uri="{FF2B5EF4-FFF2-40B4-BE49-F238E27FC236}">
                <a16:creationId xmlns:a16="http://schemas.microsoft.com/office/drawing/2014/main" id="{AF1C2894-87E6-42FD-A9D1-1EF24A360F7D}"/>
              </a:ext>
            </a:extLst>
          </p:cNvPr>
          <p:cNvPicPr>
            <a:picLocks noGrp="1" noChangeAspect="1"/>
          </p:cNvPicPr>
          <p:nvPr>
            <p:ph idx="1"/>
          </p:nvPr>
        </p:nvPicPr>
        <p:blipFill rotWithShape="1">
          <a:blip r:embed="rId2"/>
          <a:srcRect t="5044" r="149" b="593"/>
          <a:stretch/>
        </p:blipFill>
        <p:spPr>
          <a:xfrm>
            <a:off x="867731" y="1437394"/>
            <a:ext cx="10378043" cy="4910398"/>
          </a:xfrm>
          <a:prstGeom prst="rect">
            <a:avLst/>
          </a:prstGeom>
        </p:spPr>
      </p:pic>
    </p:spTree>
    <p:extLst>
      <p:ext uri="{BB962C8B-B14F-4D97-AF65-F5344CB8AC3E}">
        <p14:creationId xmlns:p14="http://schemas.microsoft.com/office/powerpoint/2010/main" val="406959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0AA4B-A170-A440-AC95-A8323CB4A8B1}"/>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State of the field</a:t>
            </a:r>
          </a:p>
        </p:txBody>
      </p:sp>
      <p:sp>
        <p:nvSpPr>
          <p:cNvPr id="3" name="Text Placeholder 2">
            <a:extLst>
              <a:ext uri="{FF2B5EF4-FFF2-40B4-BE49-F238E27FC236}">
                <a16:creationId xmlns:a16="http://schemas.microsoft.com/office/drawing/2014/main" id="{B770F586-CDFB-D34D-A687-F18B4EBC2773}"/>
              </a:ext>
            </a:extLst>
          </p:cNvPr>
          <p:cNvSpPr>
            <a:spLocks noGrp="1"/>
          </p:cNvSpPr>
          <p:nvPr>
            <p:ph type="body" sz="quarter" idx="1"/>
          </p:nvPr>
        </p:nvSpPr>
        <p:spPr>
          <a:xfrm>
            <a:off x="838200" y="1825674"/>
            <a:ext cx="5903566" cy="3955975"/>
          </a:xfrm>
        </p:spPr>
        <p:txBody>
          <a:bodyPr vert="horz" wrap="square" lIns="64292" tIns="32146" rIns="64292" bIns="32146" numCol="1" rtlCol="0" anchor="t" anchorCtr="0" compatLnSpc="1">
            <a:prstTxWarp prst="textNoShape">
              <a:avLst/>
            </a:prstTxWarp>
            <a:normAutofit fontScale="70000" lnSpcReduction="20000"/>
          </a:bodyPr>
          <a:lstStyle/>
          <a:p>
            <a:pPr marL="228145" indent="-228145"/>
            <a:r>
              <a:rPr lang="en-US" sz="2777" dirty="0">
                <a:latin typeface="Arial" panose="020B0604020202020204" pitchFamily="34" charset="0"/>
                <a:cs typeface="Arial" panose="020B0604020202020204" pitchFamily="34" charset="0"/>
              </a:rPr>
              <a:t>Recent review article compares 18 clustering algorithms for flow and mass cytometry data analysis.</a:t>
            </a:r>
          </a:p>
          <a:p>
            <a:pPr marL="228145" indent="-228145"/>
            <a:r>
              <a:rPr lang="en-US" sz="2777" b="1" dirty="0">
                <a:latin typeface="Arial" panose="020B0604020202020204" pitchFamily="34" charset="0"/>
                <a:cs typeface="Arial" panose="020B0604020202020204" pitchFamily="34" charset="0"/>
              </a:rPr>
              <a:t>Conclusion:</a:t>
            </a:r>
            <a:r>
              <a:rPr lang="en-US" sz="2777" dirty="0">
                <a:latin typeface="Arial" panose="020B0604020202020204" pitchFamily="34" charset="0"/>
                <a:cs typeface="Arial" panose="020B0604020202020204" pitchFamily="34" charset="0"/>
              </a:rPr>
              <a:t> "</a:t>
            </a:r>
            <a:r>
              <a:rPr lang="en-US" sz="2777" dirty="0">
                <a:latin typeface="Arial" panose="020B0604020202020204" pitchFamily="34" charset="0"/>
                <a:ea typeface="+mn-lt"/>
                <a:cs typeface="Arial" panose="020B0604020202020204" pitchFamily="34" charset="0"/>
              </a:rPr>
              <a:t>Based on our results, we recommend the use of </a:t>
            </a:r>
            <a:r>
              <a:rPr lang="en-US" sz="2777" dirty="0" err="1">
                <a:latin typeface="Arial" panose="020B0604020202020204" pitchFamily="34" charset="0"/>
                <a:ea typeface="+mn-lt"/>
                <a:cs typeface="Arial" panose="020B0604020202020204" pitchFamily="34" charset="0"/>
              </a:rPr>
              <a:t>FlowSOM</a:t>
            </a:r>
            <a:r>
              <a:rPr lang="en-US" sz="2777" dirty="0">
                <a:latin typeface="Arial" panose="020B0604020202020204" pitchFamily="34" charset="0"/>
                <a:ea typeface="+mn-lt"/>
                <a:cs typeface="Arial" panose="020B0604020202020204" pitchFamily="34" charset="0"/>
              </a:rPr>
              <a:t> (with manual selection of the number of clusters) as a first choice for this type of analysis, since this method gave best or near-best performance across all data sets, together with extremely fast run- times." P. 1095</a:t>
            </a:r>
          </a:p>
          <a:p>
            <a:pPr marL="228145" indent="-228145"/>
            <a:r>
              <a:rPr lang="en-US" sz="2777" dirty="0">
                <a:latin typeface="Arial" panose="020B0604020202020204" pitchFamily="34" charset="0"/>
                <a:cs typeface="Arial" panose="020B0604020202020204" pitchFamily="34" charset="0"/>
              </a:rPr>
              <a:t>Also reports </a:t>
            </a:r>
            <a:r>
              <a:rPr lang="en-US" sz="2777" dirty="0" err="1">
                <a:latin typeface="Arial" panose="020B0604020202020204" pitchFamily="34" charset="0"/>
                <a:cs typeface="Arial" panose="020B0604020202020204" pitchFamily="34" charset="0"/>
              </a:rPr>
              <a:t>PhenoGraph</a:t>
            </a:r>
            <a:r>
              <a:rPr lang="en-US" sz="2777" dirty="0">
                <a:latin typeface="Arial" panose="020B0604020202020204" pitchFamily="34" charset="0"/>
                <a:cs typeface="Arial" panose="020B0604020202020204" pitchFamily="34" charset="0"/>
              </a:rPr>
              <a:t> as a high-performing method.</a:t>
            </a:r>
          </a:p>
          <a:p>
            <a:pPr marL="228145" indent="-228145"/>
            <a:endParaRPr lang="en-US" sz="2777" dirty="0">
              <a:latin typeface="Arial" panose="020B0604020202020204" pitchFamily="34" charset="0"/>
              <a:cs typeface="Arial" panose="020B0604020202020204" pitchFamily="34" charset="0"/>
            </a:endParaRPr>
          </a:p>
        </p:txBody>
      </p:sp>
      <p:pic>
        <p:nvPicPr>
          <p:cNvPr id="4" name="Picture 4" descr="A screenshot of a computer&#10;&#10;Description generated with very high confidence">
            <a:extLst>
              <a:ext uri="{FF2B5EF4-FFF2-40B4-BE49-F238E27FC236}">
                <a16:creationId xmlns:a16="http://schemas.microsoft.com/office/drawing/2014/main" id="{74A86328-DB86-413E-BDC4-C50C9E25911C}"/>
              </a:ext>
            </a:extLst>
          </p:cNvPr>
          <p:cNvPicPr>
            <a:picLocks noChangeAspect="1"/>
          </p:cNvPicPr>
          <p:nvPr/>
        </p:nvPicPr>
        <p:blipFill rotWithShape="1">
          <a:blip r:embed="rId2"/>
          <a:srcRect l="16543" t="15686" r="41867" b="54738"/>
          <a:stretch/>
        </p:blipFill>
        <p:spPr>
          <a:xfrm>
            <a:off x="7026568" y="1912084"/>
            <a:ext cx="4806707" cy="1935226"/>
          </a:xfrm>
          <a:prstGeom prst="rect">
            <a:avLst/>
          </a:prstGeom>
        </p:spPr>
      </p:pic>
      <p:sp>
        <p:nvSpPr>
          <p:cNvPr id="5" name="Rectangle 4">
            <a:extLst>
              <a:ext uri="{FF2B5EF4-FFF2-40B4-BE49-F238E27FC236}">
                <a16:creationId xmlns:a16="http://schemas.microsoft.com/office/drawing/2014/main" id="{AFBEDC7E-2C79-1F4A-8BBF-459BA0E79023}"/>
              </a:ext>
            </a:extLst>
          </p:cNvPr>
          <p:cNvSpPr/>
          <p:nvPr/>
        </p:nvSpPr>
        <p:spPr>
          <a:xfrm>
            <a:off x="611718" y="5550816"/>
            <a:ext cx="10742082" cy="1077218"/>
          </a:xfrm>
          <a:prstGeom prst="rect">
            <a:avLst/>
          </a:prstGeom>
        </p:spPr>
        <p:txBody>
          <a:bodyPr wrap="square">
            <a:spAutoFit/>
          </a:bodyPr>
          <a:lstStyle/>
          <a:p>
            <a:pPr marL="228145" indent="-228145"/>
            <a:r>
              <a:rPr lang="en-US" sz="3200" b="1" dirty="0">
                <a:latin typeface="Arial" panose="020B0604020202020204" pitchFamily="34" charset="0"/>
                <a:cs typeface="Arial" panose="020B0604020202020204" pitchFamily="34" charset="0"/>
              </a:rPr>
              <a:t>None of the top performers could detect our T-cell correlate</a:t>
            </a:r>
          </a:p>
        </p:txBody>
      </p:sp>
    </p:spTree>
    <p:extLst>
      <p:ext uri="{BB962C8B-B14F-4D97-AF65-F5344CB8AC3E}">
        <p14:creationId xmlns:p14="http://schemas.microsoft.com/office/powerpoint/2010/main" val="32344410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63FA6F-1553-E146-9428-D6857347FDCA}"/>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C5B1BD8F-C454-6A49-ABA6-158818B6FACD}"/>
              </a:ext>
            </a:extLst>
          </p:cNvPr>
          <p:cNvSpPr>
            <a:spLocks noGrp="1"/>
          </p:cNvSpPr>
          <p:nvPr>
            <p:ph idx="1"/>
          </p:nvPr>
        </p:nvSpPr>
        <p:spPr/>
        <p:txBody>
          <a:bodyPr/>
          <a:lstStyle/>
          <a:p>
            <a:pPr marL="457200" indent="-457200">
              <a:buFont typeface="Arial" panose="020B0604020202020204" pitchFamily="34" charset="0"/>
              <a:buChar char="•"/>
            </a:pPr>
            <a:r>
              <a:rPr lang="en-US" dirty="0"/>
              <a:t>FAUST identified pre-treatment predictors of anti-PD1 therapy</a:t>
            </a:r>
          </a:p>
          <a:p>
            <a:pPr marL="857250" lvl="1" indent="-457200">
              <a:buFont typeface="Arial" panose="020B0604020202020204" pitchFamily="34" charset="0"/>
              <a:buChar char="•"/>
            </a:pPr>
            <a:r>
              <a:rPr lang="en-US" dirty="0"/>
              <a:t>Unbiased analysis but biologically meaningful results</a:t>
            </a:r>
          </a:p>
          <a:p>
            <a:pPr marL="857250" lvl="1" indent="-457200">
              <a:buFont typeface="Arial" panose="020B0604020202020204" pitchFamily="34" charset="0"/>
              <a:buChar char="•"/>
            </a:pPr>
            <a:r>
              <a:rPr lang="en-US" dirty="0"/>
              <a:t>Correlation with tumor data</a:t>
            </a:r>
          </a:p>
          <a:p>
            <a:pPr marL="457200" indent="-457200">
              <a:buFont typeface="Arial" panose="020B0604020202020204" pitchFamily="34" charset="0"/>
              <a:buChar char="•"/>
            </a:pPr>
            <a:r>
              <a:rPr lang="en-US" dirty="0"/>
              <a:t>Validated in an independent cohort</a:t>
            </a:r>
          </a:p>
          <a:p>
            <a:pPr marL="857250" lvl="1" indent="-457200">
              <a:buFont typeface="Arial" panose="020B0604020202020204" pitchFamily="34" charset="0"/>
              <a:buChar char="•"/>
            </a:pPr>
            <a:r>
              <a:rPr lang="en-US" dirty="0"/>
              <a:t>Possible thanks to FAUST phenotypic annotation</a:t>
            </a:r>
          </a:p>
          <a:p>
            <a:pPr marL="457200" indent="-457200">
              <a:buFont typeface="Arial" panose="020B0604020202020204" pitchFamily="34" charset="0"/>
              <a:buChar char="•"/>
            </a:pPr>
            <a:r>
              <a:rPr lang="en-US" dirty="0"/>
              <a:t>These results could not be identified by other state-of-the-art algorithms</a:t>
            </a:r>
          </a:p>
          <a:p>
            <a:pPr marL="457200" indent="-457200">
              <a:buFont typeface="Arial" panose="020B0604020202020204" pitchFamily="34" charset="0"/>
              <a:buChar char="•"/>
            </a:pPr>
            <a:r>
              <a:rPr lang="en-US" dirty="0"/>
              <a:t>Additional analyses available in our </a:t>
            </a:r>
            <a:r>
              <a:rPr lang="en-US" dirty="0" err="1"/>
              <a:t>biorxiv</a:t>
            </a:r>
            <a:r>
              <a:rPr lang="en-US" dirty="0"/>
              <a:t> manuscript</a:t>
            </a:r>
          </a:p>
          <a:p>
            <a:endParaRPr lang="en-US" dirty="0"/>
          </a:p>
          <a:p>
            <a:endParaRPr lang="en-US" dirty="0"/>
          </a:p>
        </p:txBody>
      </p:sp>
      <p:sp>
        <p:nvSpPr>
          <p:cNvPr id="4" name="Slide Number Placeholder 3">
            <a:extLst>
              <a:ext uri="{FF2B5EF4-FFF2-40B4-BE49-F238E27FC236}">
                <a16:creationId xmlns:a16="http://schemas.microsoft.com/office/drawing/2014/main" id="{261C7743-D95F-0A45-8DD6-5AB2F7D5482E}"/>
              </a:ext>
            </a:extLst>
          </p:cNvPr>
          <p:cNvSpPr>
            <a:spLocks noGrp="1"/>
          </p:cNvSpPr>
          <p:nvPr>
            <p:ph type="sldNum" sz="quarter" idx="12"/>
          </p:nvPr>
        </p:nvSpPr>
        <p:spPr/>
        <p:txBody>
          <a:bodyPr/>
          <a:lstStyle/>
          <a:p>
            <a:fld id="{86CB4B4D-7CA3-9044-876B-883B54F8677D}" type="slidenum">
              <a:rPr lang="en-US" smtClean="0"/>
              <a:t>25</a:t>
            </a:fld>
            <a:endParaRPr lang="en-US"/>
          </a:p>
        </p:txBody>
      </p:sp>
    </p:spTree>
    <p:extLst>
      <p:ext uri="{BB962C8B-B14F-4D97-AF65-F5344CB8AC3E}">
        <p14:creationId xmlns:p14="http://schemas.microsoft.com/office/powerpoint/2010/main" val="1929896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body" sz="half" idx="1"/>
          </p:nvPr>
        </p:nvSpPr>
        <p:spPr>
          <a:xfrm>
            <a:off x="876301" y="1768078"/>
            <a:ext cx="5148264" cy="3769122"/>
          </a:xfrm>
          <a:prstGeom prst="rect">
            <a:avLst/>
          </a:prstGeom>
        </p:spPr>
        <p:txBody>
          <a:bodyPr>
            <a:normAutofit fontScale="70000" lnSpcReduction="20000"/>
          </a:bodyPr>
          <a:lstStyle/>
          <a:p>
            <a:pPr marL="626858" indent="-457200" defTabSz="312170">
              <a:spcBef>
                <a:spcPts val="1266"/>
              </a:spcBef>
              <a:buFont typeface="Arial" charset="0"/>
              <a:buChar char="•"/>
              <a:defRPr sz="3192"/>
            </a:pPr>
            <a:r>
              <a:rPr dirty="0"/>
              <a:t>Large infrastructure to manipulate</a:t>
            </a:r>
            <a:r>
              <a:rPr lang="en-US" dirty="0"/>
              <a:t> and preprocess</a:t>
            </a:r>
            <a:r>
              <a:rPr dirty="0"/>
              <a:t> flow cytometry data in R and Bioconductor</a:t>
            </a:r>
          </a:p>
          <a:p>
            <a:pPr marL="626858" indent="-457200" defTabSz="312170">
              <a:spcBef>
                <a:spcPts val="1266"/>
              </a:spcBef>
              <a:buFont typeface="Arial" charset="0"/>
              <a:buChar char="•"/>
              <a:defRPr sz="3192"/>
            </a:pPr>
            <a:r>
              <a:rPr dirty="0"/>
              <a:t>OpenCyto suite (HDF5, FlowJo interoperability, visualization, etc)</a:t>
            </a:r>
            <a:endParaRPr lang="en-US" dirty="0"/>
          </a:p>
          <a:p>
            <a:pPr marL="626858" indent="-457200" defTabSz="312170">
              <a:spcBef>
                <a:spcPts val="1266"/>
              </a:spcBef>
              <a:buFont typeface="Arial" charset="0"/>
              <a:buChar char="•"/>
              <a:defRPr sz="3192"/>
            </a:pPr>
            <a:r>
              <a:rPr lang="en-US" dirty="0"/>
              <a:t>Automated gating</a:t>
            </a:r>
          </a:p>
          <a:p>
            <a:pPr marL="626858" indent="-457200" defTabSz="312170">
              <a:spcBef>
                <a:spcPts val="1266"/>
              </a:spcBef>
              <a:buFont typeface="Arial" charset="0"/>
              <a:buChar char="•"/>
              <a:defRPr sz="3192"/>
            </a:pPr>
            <a:r>
              <a:rPr lang="en-US" dirty="0"/>
              <a:t>Statistical modeling of cell counts</a:t>
            </a:r>
          </a:p>
          <a:p>
            <a:pPr marL="626858" indent="-457200" defTabSz="312170">
              <a:spcBef>
                <a:spcPts val="1266"/>
              </a:spcBef>
              <a:buFont typeface="Arial" charset="0"/>
              <a:buChar char="•"/>
              <a:defRPr sz="3192"/>
            </a:pPr>
            <a:r>
              <a:rPr lang="en-US" dirty="0"/>
              <a:t>Funded by NIH R01 methods grant</a:t>
            </a:r>
            <a:endParaRPr dirty="0"/>
          </a:p>
        </p:txBody>
      </p:sp>
      <p:sp>
        <p:nvSpPr>
          <p:cNvPr id="116" name="Shape 116"/>
          <p:cNvSpPr/>
          <p:nvPr/>
        </p:nvSpPr>
        <p:spPr>
          <a:xfrm>
            <a:off x="6699739" y="1085981"/>
            <a:ext cx="3946142" cy="554818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marL="214305" indent="-214305" defTabSz="321457">
              <a:tabLst>
                <a:tab pos="214305" algn="l"/>
              </a:tabLst>
              <a:defRPr sz="2300">
                <a:latin typeface="Helvetica"/>
                <a:ea typeface="Helvetica"/>
                <a:cs typeface="Helvetica"/>
                <a:sym typeface="Helvetica"/>
              </a:defRPr>
            </a:pPr>
            <a:r>
              <a:rPr sz="1617"/>
              <a:t>1.</a:t>
            </a:r>
            <a:r>
              <a:rPr lang="en-US" sz="1617"/>
              <a:t> </a:t>
            </a:r>
            <a:r>
              <a:rPr lang="en-US" sz="1617" err="1"/>
              <a:t>Finak</a:t>
            </a:r>
            <a:r>
              <a:rPr lang="en-US" sz="1617"/>
              <a:t> et al. Standardizing Flow Cytometry </a:t>
            </a:r>
            <a:r>
              <a:rPr lang="en-US" sz="1617" err="1"/>
              <a:t>Immunophenotyping</a:t>
            </a:r>
            <a:r>
              <a:rPr lang="en-US" sz="1617"/>
              <a:t> Analysis from the Human </a:t>
            </a:r>
            <a:r>
              <a:rPr lang="en-US" sz="1617" err="1"/>
              <a:t>ImmunoPhenotyping</a:t>
            </a:r>
            <a:r>
              <a:rPr lang="en-US" sz="1617"/>
              <a:t> Consortium. </a:t>
            </a:r>
            <a:r>
              <a:rPr lang="en-US" sz="1617" i="1"/>
              <a:t>Scientific Reports</a:t>
            </a:r>
            <a:r>
              <a:rPr lang="en-US" sz="1617"/>
              <a:t> (2016).</a:t>
            </a:r>
          </a:p>
          <a:p>
            <a:pPr marL="214305" indent="-214305" defTabSz="321457">
              <a:tabLst>
                <a:tab pos="214305" algn="l"/>
              </a:tabLst>
              <a:defRPr sz="2300">
                <a:latin typeface="Helvetica"/>
                <a:ea typeface="Helvetica"/>
                <a:cs typeface="Helvetica"/>
                <a:sym typeface="Helvetica"/>
              </a:defRPr>
            </a:pPr>
            <a:r>
              <a:rPr lang="en-US" sz="1617"/>
              <a:t>2. Lin et al. Identification and Visualization of Multidimensional Antigen-Specific T-Cell Populations in Polychromatic Cytometry Data. </a:t>
            </a:r>
            <a:r>
              <a:rPr lang="en-US" sz="1617" i="1"/>
              <a:t>Cytometry A </a:t>
            </a:r>
            <a:r>
              <a:rPr lang="en-US" sz="1617"/>
              <a:t>(2015).</a:t>
            </a:r>
          </a:p>
          <a:p>
            <a:pPr marL="214305" indent="-214305" defTabSz="321457">
              <a:tabLst>
                <a:tab pos="214305" algn="l"/>
              </a:tabLst>
              <a:defRPr sz="2300">
                <a:latin typeface="Helvetica"/>
                <a:ea typeface="Helvetica"/>
                <a:cs typeface="Helvetica"/>
                <a:sym typeface="Helvetica"/>
              </a:defRPr>
            </a:pPr>
            <a:r>
              <a:rPr lang="en-US" sz="1617"/>
              <a:t>3</a:t>
            </a:r>
            <a:r>
              <a:rPr lang="en-US" sz="1617" b="1"/>
              <a:t>. </a:t>
            </a:r>
            <a:r>
              <a:rPr sz="1617" b="1"/>
              <a:t>Finak, G. </a:t>
            </a:r>
            <a:r>
              <a:rPr sz="1617" b="1" i="1"/>
              <a:t>et al.</a:t>
            </a:r>
            <a:r>
              <a:rPr sz="1617" b="1"/>
              <a:t> OpenCyto: An Open Source Infrastructure for Scalable, Robust, Reproducible, and Automated, End-to-End Flow Cytometry Data Analysis. </a:t>
            </a:r>
            <a:r>
              <a:rPr sz="1617" b="1" i="1"/>
              <a:t>PLoS CB </a:t>
            </a:r>
            <a:r>
              <a:rPr lang="en-US" sz="1617" b="1"/>
              <a:t>(</a:t>
            </a:r>
            <a:r>
              <a:rPr sz="1617" b="1"/>
              <a:t>2014</a:t>
            </a:r>
            <a:r>
              <a:rPr lang="en-US" sz="1617" b="1"/>
              <a:t>)</a:t>
            </a:r>
            <a:r>
              <a:rPr sz="1617" b="1"/>
              <a:t>.</a:t>
            </a:r>
            <a:endParaRPr lang="en-US" sz="1617" b="1"/>
          </a:p>
          <a:p>
            <a:pPr marL="214305" indent="-214305" defTabSz="321457">
              <a:tabLst>
                <a:tab pos="214305" algn="l"/>
              </a:tabLst>
              <a:defRPr sz="2300">
                <a:latin typeface="Helvetica"/>
                <a:ea typeface="Helvetica"/>
                <a:cs typeface="Helvetica"/>
                <a:sym typeface="Helvetica"/>
              </a:defRPr>
            </a:pPr>
            <a:r>
              <a:rPr lang="en-US" sz="1617"/>
              <a:t>4. </a:t>
            </a:r>
            <a:r>
              <a:rPr sz="1617"/>
              <a:t>Aghaeepour, N. </a:t>
            </a:r>
            <a:r>
              <a:rPr sz="1617" i="1"/>
              <a:t>et al.</a:t>
            </a:r>
            <a:r>
              <a:rPr sz="1617"/>
              <a:t> Critical assessment of automated flow cytometry data analysis techniques. </a:t>
            </a:r>
            <a:r>
              <a:rPr sz="1617" i="1"/>
              <a:t>Nat. Methods </a:t>
            </a:r>
            <a:r>
              <a:rPr lang="en-US" sz="1617" i="1"/>
              <a:t>(</a:t>
            </a:r>
            <a:r>
              <a:rPr sz="1617"/>
              <a:t>2013</a:t>
            </a:r>
            <a:r>
              <a:rPr lang="en-US" sz="1617"/>
              <a:t>)</a:t>
            </a:r>
            <a:r>
              <a:rPr sz="1617" i="1"/>
              <a:t>.</a:t>
            </a:r>
            <a:endParaRPr lang="en-US" sz="1617" i="1"/>
          </a:p>
          <a:p>
            <a:pPr marL="214305" indent="-214305" defTabSz="321457">
              <a:tabLst>
                <a:tab pos="214305" algn="l"/>
              </a:tabLst>
              <a:defRPr sz="2300">
                <a:latin typeface="Helvetica"/>
                <a:ea typeface="Helvetica"/>
                <a:cs typeface="Helvetica"/>
                <a:sym typeface="Helvetica"/>
              </a:defRPr>
            </a:pPr>
            <a:r>
              <a:rPr lang="en-US" sz="1620"/>
              <a:t>5. </a:t>
            </a:r>
            <a:r>
              <a:rPr lang="en-US" sz="1620" b="1"/>
              <a:t>Lin et al. </a:t>
            </a:r>
            <a:r>
              <a:rPr lang="en-US" sz="1620" b="1">
                <a:sym typeface="Helvetica"/>
              </a:rPr>
              <a:t>COMPASS identifies T-cell subsets correlated with clinical outcomes. </a:t>
            </a:r>
            <a:r>
              <a:rPr lang="en-US" sz="1620" b="1" i="1"/>
              <a:t>Nat. Biotech.</a:t>
            </a:r>
            <a:r>
              <a:rPr lang="en-US" sz="1620" b="1"/>
              <a:t> (2015)</a:t>
            </a:r>
            <a:endParaRPr sz="1620" b="1"/>
          </a:p>
        </p:txBody>
      </p:sp>
      <p:sp>
        <p:nvSpPr>
          <p:cNvPr id="117" name="Shape 117"/>
          <p:cNvSpPr/>
          <p:nvPr/>
        </p:nvSpPr>
        <p:spPr>
          <a:xfrm flipV="1">
            <a:off x="6552400" y="2876201"/>
            <a:ext cx="1" cy="2373614"/>
          </a:xfrm>
          <a:prstGeom prst="line">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 name="Title 1"/>
          <p:cNvSpPr>
            <a:spLocks noGrp="1"/>
          </p:cNvSpPr>
          <p:nvPr>
            <p:ph type="title"/>
          </p:nvPr>
        </p:nvSpPr>
        <p:spPr>
          <a:xfrm>
            <a:off x="584200" y="191148"/>
            <a:ext cx="11188699" cy="685800"/>
          </a:xfrm>
        </p:spPr>
        <p:txBody>
          <a:bodyPr/>
          <a:lstStyle/>
          <a:p>
            <a:r>
              <a:rPr lang="en-US" dirty="0"/>
              <a:t>Analysis tools </a:t>
            </a:r>
            <a:r>
              <a:rPr lang="en-US"/>
              <a:t>for cytometry </a:t>
            </a:r>
            <a:r>
              <a:rPr lang="en-US" dirty="0"/>
              <a:t>analysis and standardization</a:t>
            </a:r>
          </a:p>
        </p:txBody>
      </p:sp>
    </p:spTree>
    <p:extLst>
      <p:ext uri="{BB962C8B-B14F-4D97-AF65-F5344CB8AC3E}">
        <p14:creationId xmlns:p14="http://schemas.microsoft.com/office/powerpoint/2010/main" val="327706864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4" name="Figure1_Overview_Revised.pdf"/>
          <p:cNvPicPr>
            <a:picLocks noChangeAspect="1"/>
          </p:cNvPicPr>
          <p:nvPr/>
        </p:nvPicPr>
        <p:blipFill>
          <a:blip r:embed="rId2"/>
          <a:stretch>
            <a:fillRect/>
          </a:stretch>
        </p:blipFill>
        <p:spPr>
          <a:xfrm>
            <a:off x="2161958" y="1115158"/>
            <a:ext cx="7865968" cy="5115277"/>
          </a:xfrm>
          <a:prstGeom prst="rect">
            <a:avLst/>
          </a:prstGeom>
          <a:ln w="12700">
            <a:miter lim="400000"/>
          </a:ln>
        </p:spPr>
      </p:pic>
      <p:sp>
        <p:nvSpPr>
          <p:cNvPr id="2" name="Title 1"/>
          <p:cNvSpPr>
            <a:spLocks noGrp="1"/>
          </p:cNvSpPr>
          <p:nvPr>
            <p:ph type="title"/>
          </p:nvPr>
        </p:nvSpPr>
        <p:spPr/>
        <p:txBody>
          <a:bodyPr/>
          <a:lstStyle/>
          <a:p>
            <a:r>
              <a:rPr lang="en-US" dirty="0"/>
              <a:t>Intracellular cytokine staining (ICS) assay</a:t>
            </a:r>
          </a:p>
        </p:txBody>
      </p:sp>
    </p:spTree>
    <p:extLst>
      <p:ext uri="{BB962C8B-B14F-4D97-AF65-F5344CB8AC3E}">
        <p14:creationId xmlns:p14="http://schemas.microsoft.com/office/powerpoint/2010/main" val="88437557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RV144 efficacy trial</a:t>
            </a:r>
          </a:p>
        </p:txBody>
      </p:sp>
      <p:pic>
        <p:nvPicPr>
          <p:cNvPr id="7" name="Screen Shot 2013-10-24 at 2.27.36 PM.png"/>
          <p:cNvPicPr>
            <a:picLocks noChangeAspect="1"/>
          </p:cNvPicPr>
          <p:nvPr/>
        </p:nvPicPr>
        <p:blipFill>
          <a:blip r:embed="rId2"/>
          <a:stretch>
            <a:fillRect/>
          </a:stretch>
        </p:blipFill>
        <p:spPr>
          <a:xfrm>
            <a:off x="118627" y="944090"/>
            <a:ext cx="5318764" cy="7205020"/>
          </a:xfrm>
          <a:prstGeom prst="rect">
            <a:avLst/>
          </a:prstGeom>
          <a:ln w="25400">
            <a:miter lim="400000"/>
          </a:ln>
          <a:effectLst>
            <a:outerShdw blurRad="254000" dist="127000" dir="5400000" rotWithShape="0">
              <a:srgbClr val="000000">
                <a:alpha val="70000"/>
              </a:srgbClr>
            </a:outerShdw>
          </a:effectLst>
        </p:spPr>
      </p:pic>
      <p:pic>
        <p:nvPicPr>
          <p:cNvPr id="8" name="Screen Shot 2013-10-24 at 2.25.36 PM.png"/>
          <p:cNvPicPr>
            <a:picLocks noChangeAspect="1"/>
          </p:cNvPicPr>
          <p:nvPr/>
        </p:nvPicPr>
        <p:blipFill>
          <a:blip r:embed="rId3"/>
          <a:stretch>
            <a:fillRect/>
          </a:stretch>
        </p:blipFill>
        <p:spPr>
          <a:xfrm>
            <a:off x="3903635" y="3978891"/>
            <a:ext cx="5318357" cy="7269518"/>
          </a:xfrm>
          <a:prstGeom prst="rect">
            <a:avLst/>
          </a:prstGeom>
          <a:ln w="25400">
            <a:miter lim="400000"/>
          </a:ln>
          <a:effectLst>
            <a:outerShdw blurRad="254000" dist="127000" dir="5400000" rotWithShape="0">
              <a:srgbClr val="000000">
                <a:alpha val="70000"/>
              </a:srgbClr>
            </a:outerShdw>
          </a:effectLst>
        </p:spPr>
      </p:pic>
      <p:sp>
        <p:nvSpPr>
          <p:cNvPr id="9" name="Rectangle 8"/>
          <p:cNvSpPr/>
          <p:nvPr/>
        </p:nvSpPr>
        <p:spPr>
          <a:xfrm>
            <a:off x="5894592" y="1375890"/>
            <a:ext cx="3706609" cy="1569660"/>
          </a:xfrm>
          <a:prstGeom prst="rect">
            <a:avLst/>
          </a:prstGeom>
        </p:spPr>
        <p:txBody>
          <a:bodyPr wrap="square">
            <a:spAutoFit/>
          </a:bodyPr>
          <a:lstStyle/>
          <a:p>
            <a:pPr marL="342900" indent="-342900">
              <a:buFont typeface="Arial" charset="0"/>
              <a:buChar char="•"/>
            </a:pPr>
            <a:r>
              <a:rPr lang="en-US" dirty="0"/>
              <a:t>31% efficacy</a:t>
            </a:r>
          </a:p>
          <a:p>
            <a:pPr marL="342900" indent="-342900">
              <a:buFont typeface="Arial" charset="0"/>
              <a:buChar char="•"/>
            </a:pPr>
            <a:r>
              <a:rPr lang="en-US" dirty="0"/>
              <a:t>How did the vaccine work?</a:t>
            </a:r>
          </a:p>
          <a:p>
            <a:pPr marL="342900" indent="-342900">
              <a:buFont typeface="Arial" charset="0"/>
              <a:buChar char="•"/>
            </a:pPr>
            <a:r>
              <a:rPr lang="en-US" dirty="0"/>
              <a:t>Case-control study</a:t>
            </a:r>
          </a:p>
        </p:txBody>
      </p:sp>
    </p:spTree>
    <p:extLst>
      <p:ext uri="{BB962C8B-B14F-4D97-AF65-F5344CB8AC3E}">
        <p14:creationId xmlns:p14="http://schemas.microsoft.com/office/powerpoint/2010/main" val="873098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Case-control results</a:t>
            </a:r>
          </a:p>
        </p:txBody>
      </p:sp>
      <p:sp>
        <p:nvSpPr>
          <p:cNvPr id="3" name="Text Placeholder 2"/>
          <p:cNvSpPr>
            <a:spLocks noGrp="1"/>
          </p:cNvSpPr>
          <p:nvPr>
            <p:ph type="body" sz="quarter" idx="12"/>
          </p:nvPr>
        </p:nvSpPr>
        <p:spPr/>
        <p:txBody>
          <a:bodyPr numCol="1"/>
          <a:lstStyle/>
          <a:p>
            <a:pPr marL="457200" indent="-457200">
              <a:buFont typeface="Arial" charset="0"/>
              <a:buChar char="•"/>
            </a:pPr>
            <a:r>
              <a:rPr lang="en-US" dirty="0"/>
              <a:t>Six primary variables: 5 antibody and 1 cellular responses</a:t>
            </a:r>
          </a:p>
          <a:p>
            <a:pPr marL="573088" lvl="1" indent="-457200">
              <a:buFont typeface="Arial" charset="0"/>
              <a:buChar char="•"/>
            </a:pPr>
            <a:r>
              <a:rPr lang="en-US" dirty="0"/>
              <a:t>Plasma IgA antibodies (IgA); The avidity of IgG antibodies; Antibody-dependent cellular cytotoxicity (ADCC); HIV-1 neutralizing antibodies; The binding of IgG antibodies to variable regions 1 and 2 (V1V2) of the gp120 </a:t>
            </a:r>
            <a:r>
              <a:rPr lang="en-US" dirty="0" err="1"/>
              <a:t>Env</a:t>
            </a:r>
            <a:r>
              <a:rPr lang="en-US" dirty="0"/>
              <a:t> (gp70V1V2); The level of </a:t>
            </a:r>
            <a:r>
              <a:rPr lang="en-US" dirty="0" err="1"/>
              <a:t>Env</a:t>
            </a:r>
            <a:r>
              <a:rPr lang="en-US" dirty="0"/>
              <a:t>-specific CD4+ T cells</a:t>
            </a:r>
          </a:p>
          <a:p>
            <a:pPr marL="457200" indent="-457200">
              <a:buFont typeface="Arial" charset="0"/>
              <a:buChar char="•"/>
            </a:pPr>
            <a:r>
              <a:rPr lang="en-US" dirty="0"/>
              <a:t>Results:</a:t>
            </a:r>
          </a:p>
          <a:p>
            <a:pPr marL="573088" lvl="1" indent="-457200">
              <a:buFont typeface="Arial" charset="0"/>
              <a:buChar char="•"/>
            </a:pPr>
            <a:r>
              <a:rPr lang="en-US" dirty="0"/>
              <a:t>gp70V1V2 inversely correlated with infection (estimated odds ratio, 0.57 per 1-SD increase; p=0.02)</a:t>
            </a:r>
          </a:p>
          <a:p>
            <a:pPr marL="573088" lvl="1" indent="-457200">
              <a:buFont typeface="Arial" charset="0"/>
              <a:buChar char="•"/>
            </a:pPr>
            <a:r>
              <a:rPr lang="en-US" dirty="0"/>
              <a:t>IgA correlated with infection (estimated odds ratio, 1.54 per 1-SD increase; p=0.03)</a:t>
            </a:r>
          </a:p>
          <a:p>
            <a:pPr marL="573088" lvl="1" indent="-457200">
              <a:buFont typeface="Arial" charset="0"/>
              <a:buChar char="•"/>
            </a:pPr>
            <a:r>
              <a:rPr lang="en-US" b="1" dirty="0"/>
              <a:t>No significant correlation with cellular responses</a:t>
            </a:r>
          </a:p>
        </p:txBody>
      </p:sp>
    </p:spTree>
    <p:extLst>
      <p:ext uri="{BB962C8B-B14F-4D97-AF65-F5344CB8AC3E}">
        <p14:creationId xmlns:p14="http://schemas.microsoft.com/office/powerpoint/2010/main" val="412376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F95CA7-B5CA-6844-96C8-3A306B863B62}"/>
              </a:ext>
            </a:extLst>
          </p:cNvPr>
          <p:cNvPicPr>
            <a:picLocks noChangeAspect="1"/>
          </p:cNvPicPr>
          <p:nvPr/>
        </p:nvPicPr>
        <p:blipFill>
          <a:blip r:embed="rId2"/>
          <a:stretch>
            <a:fillRect/>
          </a:stretch>
        </p:blipFill>
        <p:spPr>
          <a:xfrm>
            <a:off x="312021" y="2098523"/>
            <a:ext cx="4673352" cy="3919586"/>
          </a:xfrm>
          <a:prstGeom prst="rect">
            <a:avLst/>
          </a:prstGeom>
        </p:spPr>
      </p:pic>
      <p:sp>
        <p:nvSpPr>
          <p:cNvPr id="2" name="Title 1">
            <a:extLst>
              <a:ext uri="{FF2B5EF4-FFF2-40B4-BE49-F238E27FC236}">
                <a16:creationId xmlns:a16="http://schemas.microsoft.com/office/drawing/2014/main" id="{22749A17-66AA-5045-92E0-CD7E98337A6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Using data science to improve clinical response</a:t>
            </a:r>
          </a:p>
        </p:txBody>
      </p:sp>
      <p:sp>
        <p:nvSpPr>
          <p:cNvPr id="4" name="Footer Placeholder 3">
            <a:extLst>
              <a:ext uri="{FF2B5EF4-FFF2-40B4-BE49-F238E27FC236}">
                <a16:creationId xmlns:a16="http://schemas.microsoft.com/office/drawing/2014/main" id="{36ACAD43-65F9-EC4F-8745-03509DAC2BB3}"/>
              </a:ext>
            </a:extLst>
          </p:cNvPr>
          <p:cNvSpPr>
            <a:spLocks noGrp="1"/>
          </p:cNvSpPr>
          <p:nvPr>
            <p:ph type="ftr" sz="quarter" idx="14"/>
          </p:nvPr>
        </p:nvSpPr>
        <p:spPr/>
        <p:txBody>
          <a:bodyPr/>
          <a:lstStyle/>
          <a:p>
            <a:pPr>
              <a:defRPr/>
            </a:pPr>
            <a:endParaRPr lang="en-US" alt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FB2902-A655-DC4F-8CE7-B53934CF6293}"/>
              </a:ext>
            </a:extLst>
          </p:cNvPr>
          <p:cNvSpPr>
            <a:spLocks noGrp="1"/>
          </p:cNvSpPr>
          <p:nvPr>
            <p:ph type="sldNum" sz="quarter" idx="15"/>
          </p:nvPr>
        </p:nvSpPr>
        <p:spPr/>
        <p:txBody>
          <a:bodyPr/>
          <a:lstStyle/>
          <a:p>
            <a:pPr>
              <a:defRPr/>
            </a:pPr>
            <a:fld id="{FED92D28-512B-4049-BF4D-B946617810E7}" type="slidenum">
              <a:rPr lang="en-US" altLang="en-US" smtClean="0">
                <a:latin typeface="Arial" panose="020B0604020202020204" pitchFamily="34" charset="0"/>
                <a:cs typeface="Arial" panose="020B0604020202020204" pitchFamily="34" charset="0"/>
              </a:rPr>
              <a:pPr>
                <a:defRPr/>
              </a:pPr>
              <a:t>3</a:t>
            </a:fld>
            <a:endParaRPr lang="en-US" altLang="en-US" dirty="0">
              <a:latin typeface="Arial" panose="020B0604020202020204" pitchFamily="34" charset="0"/>
              <a:cs typeface="Arial" panose="020B0604020202020204" pitchFamily="34" charset="0"/>
            </a:endParaRPr>
          </a:p>
        </p:txBody>
      </p:sp>
      <p:pic>
        <p:nvPicPr>
          <p:cNvPr id="12" name="Picture 11" descr="A close up of a map&#10;&#10;Description automatically generated">
            <a:extLst>
              <a:ext uri="{FF2B5EF4-FFF2-40B4-BE49-F238E27FC236}">
                <a16:creationId xmlns:a16="http://schemas.microsoft.com/office/drawing/2014/main" id="{9E6729F9-D4D5-2C46-A678-389675597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713" y="2192011"/>
            <a:ext cx="4607420" cy="3587266"/>
          </a:xfrm>
          <a:prstGeom prst="rect">
            <a:avLst/>
          </a:prstGeom>
        </p:spPr>
      </p:pic>
      <p:sp>
        <p:nvSpPr>
          <p:cNvPr id="13" name="TextBox 12">
            <a:extLst>
              <a:ext uri="{FF2B5EF4-FFF2-40B4-BE49-F238E27FC236}">
                <a16:creationId xmlns:a16="http://schemas.microsoft.com/office/drawing/2014/main" id="{BE409FA7-A974-2942-B82A-4299BB41E8EF}"/>
              </a:ext>
            </a:extLst>
          </p:cNvPr>
          <p:cNvSpPr txBox="1"/>
          <p:nvPr/>
        </p:nvSpPr>
        <p:spPr>
          <a:xfrm>
            <a:off x="349621" y="882754"/>
            <a:ext cx="4321051"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Anti-PD1 therapy in melanoma</a:t>
            </a:r>
          </a:p>
          <a:p>
            <a:r>
              <a:rPr lang="en-US" dirty="0">
                <a:latin typeface="Arial" panose="020B0604020202020204" pitchFamily="34" charset="0"/>
                <a:cs typeface="Arial" panose="020B0604020202020204" pitchFamily="34" charset="0"/>
              </a:rPr>
              <a:t>~ 50% response rate</a:t>
            </a:r>
          </a:p>
        </p:txBody>
      </p:sp>
      <p:sp>
        <p:nvSpPr>
          <p:cNvPr id="14" name="TextBox 13">
            <a:extLst>
              <a:ext uri="{FF2B5EF4-FFF2-40B4-BE49-F238E27FC236}">
                <a16:creationId xmlns:a16="http://schemas.microsoft.com/office/drawing/2014/main" id="{5236E10D-19A3-8D4F-8291-AE1032B827A2}"/>
              </a:ext>
            </a:extLst>
          </p:cNvPr>
          <p:cNvSpPr txBox="1"/>
          <p:nvPr/>
        </p:nvSpPr>
        <p:spPr>
          <a:xfrm>
            <a:off x="6658748" y="1253671"/>
            <a:ext cx="3319370" cy="830997"/>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RV144 HIV vaccine</a:t>
            </a:r>
          </a:p>
          <a:p>
            <a:r>
              <a:rPr lang="en-US" dirty="0">
                <a:latin typeface="Arial" panose="020B0604020202020204" pitchFamily="34" charset="0"/>
                <a:cs typeface="Arial" panose="020B0604020202020204" pitchFamily="34" charset="0"/>
              </a:rPr>
              <a:t>~ 30% vaccine efficacy</a:t>
            </a:r>
          </a:p>
        </p:txBody>
      </p:sp>
      <p:sp>
        <p:nvSpPr>
          <p:cNvPr id="15" name="TextBox 14">
            <a:extLst>
              <a:ext uri="{FF2B5EF4-FFF2-40B4-BE49-F238E27FC236}">
                <a16:creationId xmlns:a16="http://schemas.microsoft.com/office/drawing/2014/main" id="{B463D521-9E42-5842-AD15-C6EF9C2A13AD}"/>
              </a:ext>
            </a:extLst>
          </p:cNvPr>
          <p:cNvSpPr txBox="1"/>
          <p:nvPr/>
        </p:nvSpPr>
        <p:spPr>
          <a:xfrm>
            <a:off x="2556471" y="5976544"/>
            <a:ext cx="8204554" cy="46166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What’s different between responders and non-responders?</a:t>
            </a:r>
          </a:p>
        </p:txBody>
      </p:sp>
    </p:spTree>
    <p:extLst>
      <p:ext uri="{BB962C8B-B14F-4D97-AF65-F5344CB8AC3E}">
        <p14:creationId xmlns:p14="http://schemas.microsoft.com/office/powerpoint/2010/main" val="1266990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COMPASS analysis of RV144 case-control</a:t>
            </a:r>
          </a:p>
        </p:txBody>
      </p:sp>
      <p:sp>
        <p:nvSpPr>
          <p:cNvPr id="3" name="Text Placeholder 2"/>
          <p:cNvSpPr>
            <a:spLocks noGrp="1"/>
          </p:cNvSpPr>
          <p:nvPr>
            <p:ph type="body" sz="quarter" idx="12"/>
          </p:nvPr>
        </p:nvSpPr>
        <p:spPr>
          <a:xfrm>
            <a:off x="611718" y="1261872"/>
            <a:ext cx="9597495" cy="5011928"/>
          </a:xfrm>
        </p:spPr>
        <p:txBody>
          <a:bodyPr numCol="1">
            <a:normAutofit fontScale="92500" lnSpcReduction="20000"/>
          </a:bodyPr>
          <a:lstStyle/>
          <a:p>
            <a:pPr marL="457200" indent="-457200">
              <a:buFont typeface="Arial" charset="0"/>
              <a:buChar char="•"/>
            </a:pPr>
            <a:endParaRPr lang="en-US" dirty="0"/>
          </a:p>
          <a:p>
            <a:pPr marL="457200" indent="-457200">
              <a:buFont typeface="Arial" charset="0"/>
              <a:buChar char="•"/>
            </a:pPr>
            <a:r>
              <a:rPr lang="en-US" b="1" dirty="0"/>
              <a:t>RV144 trial</a:t>
            </a:r>
            <a:r>
              <a:rPr lang="en-US" dirty="0"/>
              <a:t>: ALVAC/AIDSVAX vaccine, ~30% efficacy</a:t>
            </a:r>
          </a:p>
          <a:p>
            <a:pPr marL="457200" indent="-457200">
              <a:buFont typeface="Arial" charset="0"/>
              <a:buChar char="•"/>
            </a:pPr>
            <a:r>
              <a:rPr lang="en-US" b="1" dirty="0"/>
              <a:t>No T-cell correlate identified in primary analysis</a:t>
            </a:r>
            <a:r>
              <a:rPr lang="en-US" dirty="0"/>
              <a:t> (mostly focused on the magnitude of the response measured by ICS)</a:t>
            </a:r>
          </a:p>
          <a:p>
            <a:pPr marL="457200" indent="-457200">
              <a:buFont typeface="Arial" charset="0"/>
              <a:buChar char="•"/>
            </a:pPr>
            <a:r>
              <a:rPr lang="en-US" b="1" dirty="0"/>
              <a:t>Need for unbiased analysis of vaccine-specific CD4</a:t>
            </a:r>
            <a:r>
              <a:rPr lang="en-US" b="1" baseline="30000" dirty="0"/>
              <a:t>+ </a:t>
            </a:r>
            <a:r>
              <a:rPr lang="en-US" b="1" dirty="0"/>
              <a:t>T-cells based on all measured functions (</a:t>
            </a:r>
            <a:r>
              <a:rPr lang="en-US" dirty="0"/>
              <a:t>CD154, IL2, </a:t>
            </a:r>
            <a:r>
              <a:rPr lang="en-US" dirty="0" err="1"/>
              <a:t>IFNg</a:t>
            </a:r>
            <a:r>
              <a:rPr lang="en-US" dirty="0"/>
              <a:t>, </a:t>
            </a:r>
            <a:r>
              <a:rPr lang="en-US" dirty="0" err="1"/>
              <a:t>TNFa</a:t>
            </a:r>
            <a:r>
              <a:rPr lang="en-US" dirty="0"/>
              <a:t>, IL17, IL4)</a:t>
            </a:r>
          </a:p>
          <a:p>
            <a:pPr marL="457200" indent="-457200">
              <a:buFont typeface="Arial" charset="0"/>
              <a:buChar char="•"/>
            </a:pPr>
            <a:r>
              <a:rPr lang="en-US" dirty="0"/>
              <a:t>Developed new tool, COMPASS, to jointly model all cell subsets (i.e. cytokine combinations)</a:t>
            </a:r>
          </a:p>
          <a:p>
            <a:pPr marL="457200" indent="-457200">
              <a:buFont typeface="Arial" charset="0"/>
              <a:buChar char="•"/>
            </a:pPr>
            <a:r>
              <a:rPr lang="en-US" dirty="0"/>
              <a:t>Quantify response for each subset in each subject → compute a posterior probability for each subset/subject and a </a:t>
            </a:r>
            <a:r>
              <a:rPr lang="en-US" b="1" dirty="0" err="1"/>
              <a:t>polyfunctionality</a:t>
            </a:r>
            <a:r>
              <a:rPr lang="en-US" b="1" dirty="0"/>
              <a:t> score</a:t>
            </a:r>
            <a:r>
              <a:rPr lang="en-US" dirty="0"/>
              <a:t> (Lin et al. </a:t>
            </a:r>
            <a:r>
              <a:rPr lang="en-US" i="1" dirty="0"/>
              <a:t>Nat. Biotech. 2015</a:t>
            </a:r>
            <a:r>
              <a:rPr lang="en-US" dirty="0"/>
              <a:t>)</a:t>
            </a:r>
          </a:p>
          <a:p>
            <a:pPr marL="457200" indent="-457200">
              <a:buFont typeface="Arial" charset="0"/>
              <a:buChar char="•"/>
            </a:pPr>
            <a:r>
              <a:rPr lang="en-US" b="1" dirty="0"/>
              <a:t>2017 Mitchell Prize award winner</a:t>
            </a:r>
          </a:p>
          <a:p>
            <a:pPr marL="457200" indent="-457200">
              <a:buFont typeface="Arial" charset="0"/>
              <a:buChar char="•"/>
            </a:pPr>
            <a:endParaRPr lang="en-US" dirty="0"/>
          </a:p>
        </p:txBody>
      </p:sp>
    </p:spTree>
    <p:extLst>
      <p:ext uri="{BB962C8B-B14F-4D97-AF65-F5344CB8AC3E}">
        <p14:creationId xmlns:p14="http://schemas.microsoft.com/office/powerpoint/2010/main" val="96417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1505" name="Title 1"/>
          <p:cNvSpPr>
            <a:spLocks noGrp="1"/>
          </p:cNvSpPr>
          <p:nvPr>
            <p:ph type="title"/>
          </p:nvPr>
        </p:nvSpPr>
        <p:spPr>
          <a:xfrm>
            <a:off x="520700" y="383731"/>
            <a:ext cx="11226800" cy="685800"/>
          </a:xfrm>
        </p:spPr>
        <p:txBody>
          <a:bodyPr/>
          <a:lstStyle/>
          <a:p>
            <a:r>
              <a:rPr lang="en-US" u="sng" dirty="0"/>
              <a:t>Com</a:t>
            </a:r>
            <a:r>
              <a:rPr lang="en-US" dirty="0"/>
              <a:t>binatorial </a:t>
            </a:r>
            <a:r>
              <a:rPr lang="en-US" u="sng" dirty="0" err="1"/>
              <a:t>P</a:t>
            </a:r>
            <a:r>
              <a:rPr lang="en-US" dirty="0" err="1"/>
              <a:t>olyfunctionality</a:t>
            </a:r>
            <a:r>
              <a:rPr lang="en-US" dirty="0"/>
              <a:t> </a:t>
            </a:r>
            <a:r>
              <a:rPr lang="en-US" u="sng" dirty="0"/>
              <a:t>A</a:t>
            </a:r>
            <a:r>
              <a:rPr lang="en-US" dirty="0"/>
              <a:t>nalysis of </a:t>
            </a:r>
            <a:r>
              <a:rPr lang="en-US" u="sng" dirty="0"/>
              <a:t>S</a:t>
            </a:r>
            <a:r>
              <a:rPr lang="en-US" dirty="0"/>
              <a:t>ingle-cell </a:t>
            </a:r>
            <a:r>
              <a:rPr lang="en-US" u="sng" dirty="0"/>
              <a:t>S</a:t>
            </a:r>
            <a:r>
              <a:rPr lang="en-US" dirty="0"/>
              <a:t>ubsets</a:t>
            </a:r>
            <a:endParaRPr lang="en-US" altLang="en-US" dirty="0">
              <a:ea typeface="ヒラギノ角ゴ Pro W3" charset="-128"/>
            </a:endParaRPr>
          </a:p>
        </p:txBody>
      </p:sp>
      <p:sp>
        <p:nvSpPr>
          <p:cNvPr id="3" name="Text Placeholder 2"/>
          <p:cNvSpPr>
            <a:spLocks noGrp="1"/>
          </p:cNvSpPr>
          <p:nvPr>
            <p:ph type="body" sz="quarter" idx="12"/>
          </p:nvPr>
        </p:nvSpPr>
        <p:spPr>
          <a:xfrm>
            <a:off x="520700" y="1397000"/>
            <a:ext cx="9688513" cy="4711192"/>
          </a:xfrm>
        </p:spPr>
        <p:txBody>
          <a:bodyPr numCol="1">
            <a:normAutofit fontScale="77500" lnSpcReduction="20000"/>
          </a:bodyPr>
          <a:lstStyle/>
          <a:p>
            <a:pPr marL="702310" indent="-451484" defTabSz="461518">
              <a:spcBef>
                <a:spcPts val="1800"/>
              </a:spcBef>
              <a:defRPr sz="3318">
                <a:latin typeface="Gill Sans SemiBold"/>
                <a:ea typeface="Gill Sans SemiBold"/>
                <a:cs typeface="Gill Sans SemiBold"/>
                <a:sym typeface="Gill Sans SemiBold"/>
              </a:defRPr>
            </a:pPr>
            <a:r>
              <a:rPr lang="en-US" dirty="0"/>
              <a:t>COMPASS:</a:t>
            </a:r>
          </a:p>
          <a:p>
            <a:pPr marL="1053465" lvl="1" indent="-451484" defTabSz="461518">
              <a:spcBef>
                <a:spcPts val="1800"/>
              </a:spcBef>
              <a:defRPr sz="3318"/>
            </a:pPr>
            <a:r>
              <a:rPr lang="en-US" dirty="0"/>
              <a:t>Jointly models all combinatorial subsets using a multinomial/</a:t>
            </a:r>
            <a:r>
              <a:rPr lang="en-US" dirty="0" err="1"/>
              <a:t>Dirichlet</a:t>
            </a:r>
            <a:r>
              <a:rPr lang="en-US" dirty="0"/>
              <a:t> model</a:t>
            </a:r>
          </a:p>
          <a:p>
            <a:pPr marL="1053465" lvl="1" indent="-451484" defTabSz="461518">
              <a:spcBef>
                <a:spcPts val="1800"/>
              </a:spcBef>
              <a:defRPr sz="3318"/>
            </a:pPr>
            <a:r>
              <a:rPr lang="en-US" dirty="0"/>
              <a:t>Use a variable selection prior to identify responding subsets (to stimulation)</a:t>
            </a:r>
          </a:p>
          <a:p>
            <a:pPr marL="702310" indent="-451484" defTabSz="461518">
              <a:spcBef>
                <a:spcPts val="1800"/>
              </a:spcBef>
              <a:defRPr sz="3318">
                <a:latin typeface="Gill Sans SemiBold"/>
                <a:ea typeface="Gill Sans SemiBold"/>
                <a:cs typeface="Gill Sans SemiBold"/>
                <a:sym typeface="Gill Sans SemiBold"/>
              </a:defRPr>
            </a:pPr>
            <a:r>
              <a:rPr lang="en-US" dirty="0"/>
              <a:t>Goals:</a:t>
            </a:r>
          </a:p>
          <a:p>
            <a:pPr marL="1053465" lvl="1" indent="-451484" defTabSz="461518">
              <a:spcBef>
                <a:spcPts val="1800"/>
              </a:spcBef>
              <a:defRPr sz="3318"/>
            </a:pPr>
            <a:r>
              <a:rPr lang="en-US" dirty="0"/>
              <a:t>Characterize Ag-specific T-cells using ICS</a:t>
            </a:r>
          </a:p>
          <a:p>
            <a:pPr marL="1053465" lvl="1" indent="-451484" defTabSz="461518">
              <a:spcBef>
                <a:spcPts val="1800"/>
              </a:spcBef>
              <a:defRPr sz="3318"/>
            </a:pPr>
            <a:r>
              <a:rPr lang="en-US" dirty="0"/>
              <a:t>Quantify response for each subset in each subject → compute a </a:t>
            </a:r>
            <a:r>
              <a:rPr lang="en-US" dirty="0">
                <a:latin typeface="Gill Sans SemiBold"/>
                <a:ea typeface="Gill Sans SemiBold"/>
                <a:cs typeface="Gill Sans SemiBold"/>
                <a:sym typeface="Gill Sans SemiBold"/>
              </a:rPr>
              <a:t>posterior probability for each subset/subject</a:t>
            </a:r>
          </a:p>
          <a:p>
            <a:pPr marL="1053465" lvl="1" indent="-451484" defTabSz="461518">
              <a:spcBef>
                <a:spcPts val="1800"/>
              </a:spcBef>
              <a:defRPr sz="3318"/>
            </a:pPr>
            <a:r>
              <a:rPr lang="en-US" dirty="0">
                <a:latin typeface="Gill Sans SemiBold"/>
                <a:ea typeface="Gill Sans SemiBold"/>
                <a:cs typeface="Gill Sans SemiBold"/>
                <a:sym typeface="Gill Sans SemiBold"/>
              </a:rPr>
              <a:t>Lin et al. </a:t>
            </a:r>
            <a:r>
              <a:rPr lang="en-US" i="1" dirty="0">
                <a:latin typeface="Gill Sans SemiBold"/>
                <a:ea typeface="Gill Sans SemiBold"/>
                <a:cs typeface="Gill Sans SemiBold"/>
                <a:sym typeface="Gill Sans SemiBold"/>
              </a:rPr>
              <a:t>Nat. Biotech.</a:t>
            </a:r>
            <a:r>
              <a:rPr lang="en-US" dirty="0">
                <a:latin typeface="Gill Sans SemiBold"/>
                <a:ea typeface="Gill Sans SemiBold"/>
                <a:cs typeface="Gill Sans SemiBold"/>
                <a:sym typeface="Gill Sans SemiBold"/>
              </a:rPr>
              <a:t> (2015)</a:t>
            </a:r>
          </a:p>
          <a:p>
            <a:pPr marL="457200" indent="-457200">
              <a:buFont typeface="Arial" charset="0"/>
              <a:buChar char="•"/>
              <a:defRPr/>
            </a:pPr>
            <a:endParaRPr lang="en-US" dirty="0"/>
          </a:p>
        </p:txBody>
      </p:sp>
    </p:spTree>
    <p:extLst>
      <p:ext uri="{BB962C8B-B14F-4D97-AF65-F5344CB8AC3E}">
        <p14:creationId xmlns:p14="http://schemas.microsoft.com/office/powerpoint/2010/main" val="1293378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COMPASS analysis of RV144 case-control</a:t>
            </a:r>
          </a:p>
        </p:txBody>
      </p:sp>
      <p:sp>
        <p:nvSpPr>
          <p:cNvPr id="3" name="Text Placeholder 2"/>
          <p:cNvSpPr>
            <a:spLocks noGrp="1"/>
          </p:cNvSpPr>
          <p:nvPr>
            <p:ph type="body" sz="quarter" idx="12"/>
          </p:nvPr>
        </p:nvSpPr>
        <p:spPr>
          <a:xfrm>
            <a:off x="611718" y="1261873"/>
            <a:ext cx="9597495" cy="3034677"/>
          </a:xfrm>
        </p:spPr>
        <p:txBody>
          <a:bodyPr numCol="1">
            <a:normAutofit/>
          </a:bodyPr>
          <a:lstStyle/>
          <a:p>
            <a:pPr marL="457200" indent="-457200">
              <a:buFont typeface="Arial" charset="0"/>
              <a:buChar char="•"/>
            </a:pPr>
            <a:r>
              <a:rPr lang="en-US" dirty="0"/>
              <a:t>262 subjects</a:t>
            </a:r>
          </a:p>
          <a:p>
            <a:pPr marL="573088" lvl="1" indent="-457200">
              <a:buFont typeface="Arial" charset="0"/>
              <a:buChar char="•"/>
            </a:pPr>
            <a:r>
              <a:rPr lang="en-US" dirty="0"/>
              <a:t>226 </a:t>
            </a:r>
            <a:r>
              <a:rPr lang="en-US" dirty="0" err="1"/>
              <a:t>vaccinees</a:t>
            </a:r>
            <a:r>
              <a:rPr lang="en-US" dirty="0"/>
              <a:t> (38 infected, 188 non-infected), 36 placebos</a:t>
            </a:r>
          </a:p>
          <a:p>
            <a:pPr marL="573088" lvl="1" indent="-457200">
              <a:buFont typeface="Arial" charset="0"/>
              <a:buChar char="•"/>
            </a:pPr>
            <a:r>
              <a:rPr lang="en-US" dirty="0"/>
              <a:t>2 stimulation conditions per subject (stimulated with ENV, unstimulated)</a:t>
            </a:r>
          </a:p>
          <a:p>
            <a:pPr marL="457200" indent="-457200">
              <a:buFont typeface="Arial" charset="0"/>
              <a:buChar char="•"/>
            </a:pPr>
            <a:r>
              <a:rPr lang="en-US" dirty="0"/>
              <a:t>CD4+ T-cells</a:t>
            </a:r>
          </a:p>
          <a:p>
            <a:pPr marL="573088" lvl="1" indent="-457200">
              <a:buFont typeface="Arial" charset="0"/>
              <a:buChar char="•"/>
            </a:pPr>
            <a:r>
              <a:rPr lang="en-US" b="1" dirty="0"/>
              <a:t>6 functional markers: CD154, IL2, </a:t>
            </a:r>
            <a:r>
              <a:rPr lang="en-US" b="1" dirty="0" err="1"/>
              <a:t>IFNg</a:t>
            </a:r>
            <a:r>
              <a:rPr lang="en-US" b="1" dirty="0"/>
              <a:t>, </a:t>
            </a:r>
            <a:r>
              <a:rPr lang="en-US" b="1" dirty="0" err="1"/>
              <a:t>TNFa</a:t>
            </a:r>
            <a:r>
              <a:rPr lang="en-US" b="1" dirty="0"/>
              <a:t>, IL17, IL4</a:t>
            </a:r>
          </a:p>
          <a:p>
            <a:pPr marL="573088" lvl="1" indent="-457200">
              <a:buFont typeface="Arial" charset="0"/>
              <a:buChar char="•"/>
            </a:pPr>
            <a:r>
              <a:rPr lang="en-US" b="1" dirty="0"/>
              <a:t>2</a:t>
            </a:r>
            <a:r>
              <a:rPr lang="en-US" b="1" baseline="30000" dirty="0"/>
              <a:t>6</a:t>
            </a:r>
            <a:r>
              <a:rPr lang="en-US" b="1" dirty="0"/>
              <a:t>=64 possible combinations</a:t>
            </a:r>
          </a:p>
          <a:p>
            <a:pPr marL="457200" indent="-457200">
              <a:buFont typeface="Arial" charset="0"/>
              <a:buChar char="•"/>
            </a:pPr>
            <a:r>
              <a:rPr lang="en-US" dirty="0"/>
              <a:t>Many empty combinations → 15 considered</a:t>
            </a:r>
          </a:p>
        </p:txBody>
      </p:sp>
    </p:spTree>
    <p:extLst>
      <p:ext uri="{BB962C8B-B14F-4D97-AF65-F5344CB8AC3E}">
        <p14:creationId xmlns:p14="http://schemas.microsoft.com/office/powerpoint/2010/main" val="1207712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Functionality scores</a:t>
            </a:r>
          </a:p>
        </p:txBody>
      </p:sp>
      <p:sp>
        <p:nvSpPr>
          <p:cNvPr id="3" name="Text Placeholder 2"/>
          <p:cNvSpPr>
            <a:spLocks noGrp="1"/>
          </p:cNvSpPr>
          <p:nvPr>
            <p:ph type="body" sz="quarter" idx="12"/>
          </p:nvPr>
        </p:nvSpPr>
        <p:spPr/>
        <p:txBody>
          <a:bodyPr numCol="1"/>
          <a:lstStyle/>
          <a:p>
            <a:pPr marL="457200" indent="-457200">
              <a:buFont typeface="Arial" charset="0"/>
              <a:buChar char="•"/>
            </a:pPr>
            <a:r>
              <a:rPr lang="en-US" dirty="0">
                <a:latin typeface="Arial" panose="020B0604020202020204" pitchFamily="34" charset="0"/>
                <a:cs typeface="Arial" panose="020B0604020202020204" pitchFamily="34" charset="0"/>
              </a:rPr>
              <a:t>When many subsets are considered, it can be challenging to summarize the results</a:t>
            </a:r>
          </a:p>
          <a:p>
            <a:pPr marL="457200" indent="-457200">
              <a:buFont typeface="Arial" charset="0"/>
              <a:buChar char="•"/>
            </a:pPr>
            <a:r>
              <a:rPr lang="en-US" dirty="0">
                <a:latin typeface="Arial" panose="020B0604020202020204" pitchFamily="34" charset="0"/>
                <a:cs typeface="Arial" panose="020B0604020202020204" pitchFamily="34" charset="0"/>
              </a:rPr>
              <a:t>Introduce two scores that summarize these results per subject</a:t>
            </a:r>
          </a:p>
          <a:p>
            <a:pPr marL="573088" lvl="1" indent="-457200">
              <a:buFont typeface="Arial" charset="0"/>
              <a:buChar char="•"/>
            </a:pPr>
            <a:r>
              <a:rPr lang="en-US" b="1" dirty="0">
                <a:latin typeface="Arial" panose="020B0604020202020204" pitchFamily="34" charset="0"/>
                <a:cs typeface="Arial" panose="020B0604020202020204" pitchFamily="34" charset="0"/>
              </a:rPr>
              <a:t>Functionality score (FS): </a:t>
            </a:r>
            <a:r>
              <a:rPr lang="en-US" dirty="0">
                <a:latin typeface="Arial" panose="020B0604020202020204" pitchFamily="34" charset="0"/>
                <a:cs typeface="Arial" panose="020B0604020202020204" pitchFamily="34" charset="0"/>
              </a:rPr>
              <a:t>Mean of subset specific posterior probabilities</a:t>
            </a:r>
          </a:p>
          <a:p>
            <a:pPr marL="573088" lvl="1" indent="-457200">
              <a:buFont typeface="Arial" charset="0"/>
              <a:buChar char="•"/>
            </a:pPr>
            <a:r>
              <a:rPr lang="en-US" b="1" dirty="0">
                <a:latin typeface="Arial" panose="020B0604020202020204" pitchFamily="34" charset="0"/>
                <a:cs typeface="Arial" panose="020B0604020202020204" pitchFamily="34" charset="0"/>
              </a:rPr>
              <a:t>Poly-functionality score (PFS):</a:t>
            </a:r>
            <a:r>
              <a:rPr lang="en-US" dirty="0">
                <a:latin typeface="Arial" panose="020B0604020202020204" pitchFamily="34" charset="0"/>
                <a:cs typeface="Arial" panose="020B0604020202020204" pitchFamily="34" charset="0"/>
              </a:rPr>
              <a:t> Similar to FS but weigh the subset by their degree of functionality</a:t>
            </a:r>
          </a:p>
          <a:p>
            <a:pPr marL="457200" indent="-457200">
              <a:buFont typeface="Arial" charset="0"/>
              <a:buChar char="•"/>
            </a:pPr>
            <a:r>
              <a:rPr lang="en-US" dirty="0">
                <a:latin typeface="Arial" panose="020B0604020202020204" pitchFamily="34" charset="0"/>
                <a:cs typeface="Arial" panose="020B0604020202020204" pitchFamily="34" charset="0"/>
              </a:rPr>
              <a:t>Note that these scores do not directly depend on the frequency of antigen specific cells (Quality, not quantity)</a:t>
            </a:r>
          </a:p>
        </p:txBody>
      </p:sp>
    </p:spTree>
    <p:extLst>
      <p:ext uri="{BB962C8B-B14F-4D97-AF65-F5344CB8AC3E}">
        <p14:creationId xmlns:p14="http://schemas.microsoft.com/office/powerpoint/2010/main" val="400470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23" name="Figure2.png"/>
          <p:cNvPicPr>
            <a:picLocks noChangeAspect="1"/>
          </p:cNvPicPr>
          <p:nvPr/>
        </p:nvPicPr>
        <p:blipFill>
          <a:blip r:embed="rId2"/>
          <a:srcRect l="45442"/>
          <a:stretch>
            <a:fillRect/>
          </a:stretch>
        </p:blipFill>
        <p:spPr>
          <a:xfrm>
            <a:off x="2957265" y="1182562"/>
            <a:ext cx="5951800" cy="4854213"/>
          </a:xfrm>
          <a:prstGeom prst="rect">
            <a:avLst/>
          </a:prstGeom>
          <a:ln w="12700">
            <a:miter lim="400000"/>
          </a:ln>
        </p:spPr>
      </p:pic>
      <p:sp>
        <p:nvSpPr>
          <p:cNvPr id="224" name="Shape 224"/>
          <p:cNvSpPr>
            <a:spLocks noGrp="1"/>
          </p:cNvSpPr>
          <p:nvPr>
            <p:ph type="title"/>
          </p:nvPr>
        </p:nvSpPr>
        <p:spPr>
          <a:xfrm>
            <a:off x="433672" y="379935"/>
            <a:ext cx="11798300" cy="430887"/>
          </a:xfrm>
          <a:prstGeom prst="rect">
            <a:avLst/>
          </a:prstGeom>
        </p:spPr>
        <p:txBody>
          <a:bodyPr wrap="square">
            <a:spAutoFit/>
          </a:bodyPr>
          <a:lstStyle>
            <a:lvl1pPr defTabSz="420624">
              <a:defRPr sz="6048"/>
            </a:lvl1pPr>
          </a:lstStyle>
          <a:p>
            <a:r>
              <a:rPr lang="en-US" sz="2800" dirty="0"/>
              <a:t>Functionality scores are inversely correlated with infection</a:t>
            </a:r>
            <a:endParaRPr sz="2800" dirty="0"/>
          </a:p>
        </p:txBody>
      </p:sp>
      <p:sp>
        <p:nvSpPr>
          <p:cNvPr id="226" name="Shape 226"/>
          <p:cNvSpPr/>
          <p:nvPr/>
        </p:nvSpPr>
        <p:spPr>
          <a:xfrm>
            <a:off x="1576389" y="6271883"/>
            <a:ext cx="9512867" cy="36061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sz="4000" baseline="31999"/>
            </a:lvl1pPr>
          </a:lstStyle>
          <a:p>
            <a:r>
              <a:rPr sz="2812"/>
              <a:t>* Calculated by logistic regression accounting for the sampling design. Adjusted for IgA level.</a:t>
            </a:r>
          </a:p>
        </p:txBody>
      </p:sp>
      <p:sp>
        <p:nvSpPr>
          <p:cNvPr id="227" name="Shape 227"/>
          <p:cNvSpPr/>
          <p:nvPr/>
        </p:nvSpPr>
        <p:spPr>
          <a:xfrm>
            <a:off x="3053953" y="1182561"/>
            <a:ext cx="428254" cy="384116"/>
          </a:xfrm>
          <a:prstGeom prst="rect">
            <a:avLst/>
          </a:prstGeom>
          <a:solidFill>
            <a:srgbClr val="FFFFFF"/>
          </a:solidFill>
          <a:ln w="12700">
            <a:miter lim="400000"/>
          </a:ln>
        </p:spPr>
        <p:txBody>
          <a:bodyPr lIns="35719" tIns="35719" rIns="35719" bIns="35719" anchor="ctr"/>
          <a:lstStyle/>
          <a:p>
            <a:pPr>
              <a:defRPr sz="2400" cap="all" spc="384">
                <a:solidFill>
                  <a:srgbClr val="FFFFFF"/>
                </a:solidFill>
                <a:latin typeface="Avenir Medium"/>
                <a:ea typeface="Avenir Medium"/>
                <a:cs typeface="Avenir Medium"/>
                <a:sym typeface="Avenir Medium"/>
              </a:defRPr>
            </a:pPr>
            <a:endParaRPr sz="1687"/>
          </a:p>
        </p:txBody>
      </p:sp>
      <p:sp>
        <p:nvSpPr>
          <p:cNvPr id="228" name="Shape 228"/>
          <p:cNvSpPr/>
          <p:nvPr/>
        </p:nvSpPr>
        <p:spPr>
          <a:xfrm>
            <a:off x="6252382" y="1146183"/>
            <a:ext cx="3128753" cy="46160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3600"/>
            </a:lvl1pPr>
          </a:lstStyle>
          <a:p>
            <a:r>
              <a:rPr sz="2531"/>
              <a:t>(OR: 0.57; p= 0.0049)</a:t>
            </a:r>
          </a:p>
        </p:txBody>
      </p:sp>
      <p:sp>
        <p:nvSpPr>
          <p:cNvPr id="229" name="Shape 229"/>
          <p:cNvSpPr/>
          <p:nvPr/>
        </p:nvSpPr>
        <p:spPr>
          <a:xfrm>
            <a:off x="3373169" y="1143819"/>
            <a:ext cx="255999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defRPr sz="3600"/>
            </a:lvl1pPr>
          </a:lstStyle>
          <a:p>
            <a:r>
              <a:rPr sz="2531"/>
              <a:t>(OR: 0.62; p=0.01)</a:t>
            </a:r>
          </a:p>
        </p:txBody>
      </p:sp>
    </p:spTree>
    <p:extLst>
      <p:ext uri="{BB962C8B-B14F-4D97-AF65-F5344CB8AC3E}">
        <p14:creationId xmlns:p14="http://schemas.microsoft.com/office/powerpoint/2010/main" val="49559088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HVTN505 case-control	</a:t>
            </a:r>
          </a:p>
        </p:txBody>
      </p:sp>
      <p:sp>
        <p:nvSpPr>
          <p:cNvPr id="3" name="Text Placeholder 2"/>
          <p:cNvSpPr>
            <a:spLocks noGrp="1"/>
          </p:cNvSpPr>
          <p:nvPr>
            <p:ph type="body" sz="quarter" idx="12"/>
          </p:nvPr>
        </p:nvSpPr>
        <p:spPr>
          <a:xfrm>
            <a:off x="611718" y="1261872"/>
            <a:ext cx="9597495" cy="5011928"/>
          </a:xfrm>
        </p:spPr>
        <p:txBody>
          <a:bodyPr numCol="1">
            <a:normAutofit/>
          </a:bodyPr>
          <a:lstStyle/>
          <a:p>
            <a:pPr marL="457200" indent="-457200">
              <a:buFont typeface="Arial" charset="0"/>
              <a:buChar char="•"/>
            </a:pPr>
            <a:endParaRPr lang="en-US" dirty="0"/>
          </a:p>
          <a:p>
            <a:pPr marL="457200" indent="-457200">
              <a:buFont typeface="Arial" charset="0"/>
              <a:buChar char="•"/>
            </a:pPr>
            <a:r>
              <a:rPr lang="en-US" b="1" dirty="0"/>
              <a:t>HVTN505 trial</a:t>
            </a:r>
            <a:r>
              <a:rPr lang="en-US" dirty="0"/>
              <a:t>: DNA/rAd5 vaccine, no efficacy</a:t>
            </a:r>
          </a:p>
          <a:p>
            <a:pPr marL="457200" indent="-457200">
              <a:buFont typeface="Arial" charset="0"/>
              <a:buChar char="•"/>
            </a:pPr>
            <a:r>
              <a:rPr lang="en-US" dirty="0"/>
              <a:t>Case-control study was performed to identify immune biomarkers correlated with infection risk</a:t>
            </a:r>
          </a:p>
          <a:p>
            <a:pPr marL="457200" indent="-457200">
              <a:buFont typeface="Arial" charset="0"/>
              <a:buChar char="•"/>
            </a:pPr>
            <a:r>
              <a:rPr lang="en-US" dirty="0"/>
              <a:t>ICS assay with vaccine insert-matched peptide pools to characterize vaccine-induced T-cell responses based on CD154, </a:t>
            </a:r>
            <a:r>
              <a:rPr lang="en-US" dirty="0" err="1"/>
              <a:t>IFNγ</a:t>
            </a:r>
            <a:r>
              <a:rPr lang="en-US" dirty="0"/>
              <a:t>, IL2, or TNFα, </a:t>
            </a:r>
            <a:r>
              <a:rPr lang="en-US" dirty="0" err="1"/>
              <a:t>Granzyme</a:t>
            </a:r>
            <a:r>
              <a:rPr lang="en-US" dirty="0"/>
              <a:t> B, IL4</a:t>
            </a:r>
          </a:p>
          <a:p>
            <a:pPr marL="457200" indent="-457200">
              <a:buFont typeface="Arial" charset="0"/>
              <a:buChar char="•"/>
            </a:pPr>
            <a:r>
              <a:rPr lang="en-US" dirty="0"/>
              <a:t>Applied COMPASS to both CD4 and CD8 subsets</a:t>
            </a:r>
          </a:p>
        </p:txBody>
      </p:sp>
    </p:spTree>
    <p:extLst>
      <p:ext uri="{BB962C8B-B14F-4D97-AF65-F5344CB8AC3E}">
        <p14:creationId xmlns:p14="http://schemas.microsoft.com/office/powerpoint/2010/main" val="1454471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8" name="Shape 224"/>
          <p:cNvSpPr txBox="1">
            <a:spLocks/>
          </p:cNvSpPr>
          <p:nvPr/>
        </p:nvSpPr>
        <p:spPr bwMode="auto">
          <a:xfrm>
            <a:off x="534708" y="372188"/>
            <a:ext cx="104775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spAutoFit/>
          </a:bodyPr>
          <a:lstStyle>
            <a:lvl1pPr algn="l" defTabSz="420624" rtl="0" eaLnBrk="0" fontAlgn="base" hangingPunct="0">
              <a:spcBef>
                <a:spcPct val="0"/>
              </a:spcBef>
              <a:spcAft>
                <a:spcPct val="0"/>
              </a:spcAft>
              <a:defRPr sz="6048" b="1">
                <a:solidFill>
                  <a:srgbClr val="1C3B61"/>
                </a:solidFill>
                <a:latin typeface="+mj-lt"/>
                <a:ea typeface="ヒラギノ角ゴ Pro W3" charset="0"/>
                <a:cs typeface="ヒラギノ角ゴ Pro W3" charset="0"/>
              </a:defRPr>
            </a:lvl1pPr>
            <a:lvl2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3200" b="1">
                <a:solidFill>
                  <a:schemeClr val="tx1"/>
                </a:solidFill>
                <a:latin typeface="Arial" pitchFamily="34" charset="0"/>
                <a:ea typeface="ヒラギノ角ゴ Pro W3" charset="0"/>
                <a:cs typeface="ヒラギノ角ゴ Pro W3" charset="0"/>
              </a:defRPr>
            </a:lvl5pPr>
            <a:lvl6pPr marL="457200" algn="ctr" rtl="0" fontAlgn="base">
              <a:spcBef>
                <a:spcPct val="0"/>
              </a:spcBef>
              <a:spcAft>
                <a:spcPct val="0"/>
              </a:spcAft>
              <a:defRPr sz="4000" b="1">
                <a:solidFill>
                  <a:schemeClr val="bg1"/>
                </a:solidFill>
                <a:latin typeface="Arial" pitchFamily="34" charset="0"/>
              </a:defRPr>
            </a:lvl6pPr>
            <a:lvl7pPr marL="914400" algn="ctr" rtl="0" fontAlgn="base">
              <a:spcBef>
                <a:spcPct val="0"/>
              </a:spcBef>
              <a:spcAft>
                <a:spcPct val="0"/>
              </a:spcAft>
              <a:defRPr sz="4000" b="1">
                <a:solidFill>
                  <a:schemeClr val="bg1"/>
                </a:solidFill>
                <a:latin typeface="Arial" pitchFamily="34" charset="0"/>
              </a:defRPr>
            </a:lvl7pPr>
            <a:lvl8pPr marL="1371600" algn="ctr" rtl="0" fontAlgn="base">
              <a:spcBef>
                <a:spcPct val="0"/>
              </a:spcBef>
              <a:spcAft>
                <a:spcPct val="0"/>
              </a:spcAft>
              <a:defRPr sz="4000" b="1">
                <a:solidFill>
                  <a:schemeClr val="bg1"/>
                </a:solidFill>
                <a:latin typeface="Arial" pitchFamily="34" charset="0"/>
              </a:defRPr>
            </a:lvl8pPr>
            <a:lvl9pPr marL="1828800" algn="ctr" rtl="0" fontAlgn="base">
              <a:spcBef>
                <a:spcPct val="0"/>
              </a:spcBef>
              <a:spcAft>
                <a:spcPct val="0"/>
              </a:spcAft>
              <a:defRPr sz="4000" b="1">
                <a:solidFill>
                  <a:schemeClr val="bg1"/>
                </a:solidFill>
                <a:latin typeface="Arial" pitchFamily="34" charset="0"/>
              </a:defRPr>
            </a:lvl9pPr>
          </a:lstStyle>
          <a:p>
            <a:r>
              <a:rPr lang="en-US" sz="2800" kern="0"/>
              <a:t>Functionality scores are inversely correlated with infection</a:t>
            </a:r>
          </a:p>
        </p:txBody>
      </p:sp>
      <p:pic>
        <p:nvPicPr>
          <p:cNvPr id="9" name="Picture 8"/>
          <p:cNvPicPr>
            <a:picLocks noChangeAspect="1"/>
          </p:cNvPicPr>
          <p:nvPr/>
        </p:nvPicPr>
        <p:blipFill>
          <a:blip r:embed="rId2"/>
          <a:stretch>
            <a:fillRect/>
          </a:stretch>
        </p:blipFill>
        <p:spPr>
          <a:xfrm>
            <a:off x="1335740" y="1223937"/>
            <a:ext cx="9144000" cy="3415043"/>
          </a:xfrm>
          <a:prstGeom prst="rect">
            <a:avLst/>
          </a:prstGeom>
        </p:spPr>
      </p:pic>
      <p:sp>
        <p:nvSpPr>
          <p:cNvPr id="10" name="TextBox 9"/>
          <p:cNvSpPr txBox="1"/>
          <p:nvPr/>
        </p:nvSpPr>
        <p:spPr>
          <a:xfrm>
            <a:off x="7614575" y="4829594"/>
            <a:ext cx="2552302" cy="461665"/>
          </a:xfrm>
          <a:prstGeom prst="rect">
            <a:avLst/>
          </a:prstGeom>
          <a:noFill/>
        </p:spPr>
        <p:txBody>
          <a:bodyPr wrap="none" rtlCol="0">
            <a:spAutoFit/>
          </a:bodyPr>
          <a:lstStyle/>
          <a:p>
            <a:r>
              <a:rPr lang="en-US" b="1"/>
              <a:t>HR= 0.34, p&lt;0.01 </a:t>
            </a:r>
          </a:p>
        </p:txBody>
      </p:sp>
      <p:sp>
        <p:nvSpPr>
          <p:cNvPr id="11" name="TextBox 10"/>
          <p:cNvSpPr txBox="1"/>
          <p:nvPr/>
        </p:nvSpPr>
        <p:spPr>
          <a:xfrm>
            <a:off x="3275658" y="4829593"/>
            <a:ext cx="2497800" cy="461665"/>
          </a:xfrm>
          <a:prstGeom prst="rect">
            <a:avLst/>
          </a:prstGeom>
          <a:noFill/>
        </p:spPr>
        <p:txBody>
          <a:bodyPr wrap="none" rtlCol="0">
            <a:spAutoFit/>
          </a:bodyPr>
          <a:lstStyle/>
          <a:p>
            <a:r>
              <a:rPr lang="en-US" dirty="0"/>
              <a:t>HR= 0.73, p=0.15</a:t>
            </a:r>
          </a:p>
        </p:txBody>
      </p:sp>
      <p:sp>
        <p:nvSpPr>
          <p:cNvPr id="2" name="Rectangle 1"/>
          <p:cNvSpPr/>
          <p:nvPr/>
        </p:nvSpPr>
        <p:spPr>
          <a:xfrm>
            <a:off x="1975775" y="5240431"/>
            <a:ext cx="7949275" cy="923330"/>
          </a:xfrm>
          <a:prstGeom prst="rect">
            <a:avLst/>
          </a:prstGeom>
        </p:spPr>
        <p:txBody>
          <a:bodyPr wrap="square">
            <a:spAutoFit/>
          </a:bodyPr>
          <a:lstStyle/>
          <a:p>
            <a:r>
              <a:rPr lang="en-US" sz="1800" dirty="0"/>
              <a:t>Janes et al. 2017. “Higher T-Cell Responses Induced by DNA/rAd5 HIV-1 Preventive Vaccine Are Associated With Lower HIV-1 Infection Risk in an Efficacy Trial.” </a:t>
            </a:r>
            <a:r>
              <a:rPr lang="en-US" sz="1800" i="1" dirty="0"/>
              <a:t>The Journal of Infectious Diseases</a:t>
            </a:r>
            <a:r>
              <a:rPr lang="en-US" sz="1800" dirty="0"/>
              <a:t> 215 (9): 1376–85.</a:t>
            </a:r>
          </a:p>
        </p:txBody>
      </p:sp>
    </p:spTree>
    <p:extLst>
      <p:ext uri="{BB962C8B-B14F-4D97-AF65-F5344CB8AC3E}">
        <p14:creationId xmlns:p14="http://schemas.microsoft.com/office/powerpoint/2010/main" val="49698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7" name="Title 1"/>
          <p:cNvSpPr txBox="1">
            <a:spLocks noGrp="1"/>
          </p:cNvSpPr>
          <p:nvPr>
            <p:ph type="title"/>
          </p:nvPr>
        </p:nvSpPr>
        <p:spPr>
          <a:prstGeom prst="rect">
            <a:avLst/>
          </a:prstGeom>
        </p:spPr>
        <p:txBody>
          <a:bodyPr/>
          <a:lstStyle/>
          <a:p>
            <a:r>
              <a:rPr lang="en-US" dirty="0"/>
              <a:t>Single-cell genomics: </a:t>
            </a:r>
            <a:r>
              <a:rPr dirty="0"/>
              <a:t>From </a:t>
            </a:r>
            <a:r>
              <a:rPr lang="en-US" dirty="0"/>
              <a:t>one cell</a:t>
            </a:r>
            <a:r>
              <a:rPr dirty="0"/>
              <a:t> to one million cells!</a:t>
            </a:r>
          </a:p>
        </p:txBody>
      </p:sp>
      <p:sp>
        <p:nvSpPr>
          <p:cNvPr id="208" name="Slide Number Placeholder 4"/>
          <p:cNvSpPr txBox="1">
            <a:spLocks noGrp="1"/>
          </p:cNvSpPr>
          <p:nvPr>
            <p:ph type="sldNum" sz="quarter" idx="14"/>
          </p:nvPr>
        </p:nvSpPr>
        <p:spPr>
          <a:xfrm>
            <a:off x="11554413" y="6492875"/>
            <a:ext cx="146520" cy="18034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209" name="Rectangle 6"/>
          <p:cNvSpPr txBox="1"/>
          <p:nvPr/>
        </p:nvSpPr>
        <p:spPr>
          <a:xfrm>
            <a:off x="8807116" y="1626333"/>
            <a:ext cx="3112169" cy="1767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just">
              <a:defRPr sz="1800"/>
            </a:lvl1pPr>
          </a:lstStyle>
          <a:p>
            <a:r>
              <a:t>Rozenblatt-Rosen, O., Stubbington, M.J.T., Regev, A., Teichmann, S.A., 2017. The Human Cell Atlas: from vision to reality. Nature 550, 451–453.</a:t>
            </a:r>
          </a:p>
        </p:txBody>
      </p:sp>
      <p:pic>
        <p:nvPicPr>
          <p:cNvPr id="210" name="Screenshot 2018-01-08 11.19.50.png" descr="Screenshot 2018-01-08 11.19.50.png"/>
          <p:cNvPicPr>
            <a:picLocks noChangeAspect="1"/>
          </p:cNvPicPr>
          <p:nvPr/>
        </p:nvPicPr>
        <p:blipFill>
          <a:blip r:embed="rId2"/>
          <a:stretch>
            <a:fillRect/>
          </a:stretch>
        </p:blipFill>
        <p:spPr>
          <a:xfrm>
            <a:off x="449617" y="1008353"/>
            <a:ext cx="7808998" cy="5265157"/>
          </a:xfrm>
          <a:prstGeom prst="rect">
            <a:avLst/>
          </a:prstGeom>
          <a:ln w="12700">
            <a:miter lim="400000"/>
          </a:ln>
        </p:spPr>
      </p:pic>
      <p:sp>
        <p:nvSpPr>
          <p:cNvPr id="211" name="Rectangle 8"/>
          <p:cNvSpPr txBox="1"/>
          <p:nvPr/>
        </p:nvSpPr>
        <p:spPr>
          <a:xfrm>
            <a:off x="8420530" y="4581959"/>
            <a:ext cx="3885341" cy="955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defRPr sz="2000"/>
            </a:pPr>
            <a:r>
              <a:t>1.3 Million Brain Cell Dataset</a:t>
            </a:r>
            <a:endParaRPr>
              <a:solidFill>
                <a:srgbClr val="000000"/>
              </a:solidFill>
              <a:latin typeface="DIN Next W01"/>
              <a:ea typeface="DIN Next W01"/>
              <a:cs typeface="DIN Next W01"/>
              <a:sym typeface="DIN Next W01"/>
            </a:endParaRPr>
          </a:p>
          <a:p>
            <a:pPr marL="342900" indent="-342900" algn="just">
              <a:buSzPct val="100000"/>
              <a:buChar char="-"/>
              <a:defRPr sz="1800">
                <a:solidFill>
                  <a:srgbClr val="000000"/>
                </a:solidFill>
                <a:latin typeface="DIN Next W01"/>
                <a:ea typeface="DIN Next W01"/>
                <a:cs typeface="DIN Next W01"/>
                <a:sym typeface="DIN Next W01"/>
              </a:defRPr>
            </a:pPr>
            <a:r>
              <a:t>133 scRNA-Seq libraries</a:t>
            </a:r>
            <a:endParaRPr>
              <a:latin typeface="+mn-lt"/>
              <a:ea typeface="+mn-ea"/>
              <a:cs typeface="+mn-cs"/>
              <a:sym typeface="Helvetica"/>
            </a:endParaRPr>
          </a:p>
          <a:p>
            <a:pPr marL="342900" indent="-342900" algn="just">
              <a:buSzPct val="100000"/>
              <a:buChar char="-"/>
              <a:defRPr sz="1800">
                <a:solidFill>
                  <a:srgbClr val="000000"/>
                </a:solidFill>
                <a:latin typeface="DIN Next W01"/>
                <a:ea typeface="DIN Next W01"/>
                <a:cs typeface="DIN Next W01"/>
                <a:sym typeface="DIN Next W01"/>
              </a:defRPr>
            </a:pPr>
            <a:r>
              <a:t>FASTQ file (</a:t>
            </a:r>
            <a:r>
              <a:rPr>
                <a:latin typeface="+mn-lt"/>
                <a:ea typeface="+mn-ea"/>
                <a:cs typeface="+mn-cs"/>
                <a:sym typeface="Helvetica"/>
              </a:rPr>
              <a:t>3.6 Terabytes in size)</a:t>
            </a:r>
          </a:p>
        </p:txBody>
      </p:sp>
    </p:spTree>
    <p:extLst>
      <p:ext uri="{BB962C8B-B14F-4D97-AF65-F5344CB8AC3E}">
        <p14:creationId xmlns:p14="http://schemas.microsoft.com/office/powerpoint/2010/main" val="1688597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dirty="0">
                <a:ea typeface="ヒラギノ角ゴ Pro W3" charset="-128"/>
              </a:rPr>
              <a:t>Challenges in single-cell genomics</a:t>
            </a:r>
          </a:p>
        </p:txBody>
      </p:sp>
      <p:sp>
        <p:nvSpPr>
          <p:cNvPr id="3" name="Text Placeholder 2"/>
          <p:cNvSpPr>
            <a:spLocks noGrp="1"/>
          </p:cNvSpPr>
          <p:nvPr>
            <p:ph type="body" sz="quarter" idx="12"/>
          </p:nvPr>
        </p:nvSpPr>
        <p:spPr/>
        <p:txBody>
          <a:bodyPr numCol="1"/>
          <a:lstStyle/>
          <a:p>
            <a:pPr>
              <a:defRPr/>
            </a:pPr>
            <a:r>
              <a:rPr lang="en-US" b="1" dirty="0">
                <a:solidFill>
                  <a:schemeClr val="accent1"/>
                </a:solidFill>
              </a:rPr>
              <a:t>Technical and statistical</a:t>
            </a:r>
          </a:p>
          <a:p>
            <a:pPr marL="457200" indent="-457200">
              <a:buFont typeface="Arial" charset="0"/>
              <a:buChar char="•"/>
              <a:defRPr/>
            </a:pPr>
            <a:r>
              <a:rPr lang="en-US" b="1" dirty="0"/>
              <a:t>Technical issues</a:t>
            </a:r>
          </a:p>
          <a:p>
            <a:pPr lvl="1">
              <a:defRPr/>
            </a:pPr>
            <a:r>
              <a:rPr lang="en-US" dirty="0"/>
              <a:t>Unwanted cell-to-cell variability</a:t>
            </a:r>
          </a:p>
          <a:p>
            <a:pPr lvl="1">
              <a:defRPr/>
            </a:pPr>
            <a:r>
              <a:rPr lang="en-US" dirty="0"/>
              <a:t>Assay failure (e.g. due to cell capture, RNA extraction)</a:t>
            </a:r>
          </a:p>
          <a:p>
            <a:pPr lvl="1">
              <a:defRPr/>
            </a:pPr>
            <a:r>
              <a:rPr lang="en-US" dirty="0"/>
              <a:t>Batch effects</a:t>
            </a:r>
          </a:p>
          <a:p>
            <a:pPr marL="457200" indent="-457200">
              <a:buFont typeface="Arial" charset="0"/>
              <a:buChar char="•"/>
              <a:defRPr/>
            </a:pPr>
            <a:r>
              <a:rPr lang="en-US" b="1" dirty="0"/>
              <a:t>Bi-modality</a:t>
            </a:r>
          </a:p>
          <a:p>
            <a:pPr lvl="1">
              <a:defRPr/>
            </a:pPr>
            <a:r>
              <a:rPr lang="en-US" dirty="0"/>
              <a:t>A gene can be off or on at the single-cell level. Standard statistical models might not be appropriate.</a:t>
            </a:r>
          </a:p>
          <a:p>
            <a:pPr marL="457200" indent="-457200">
              <a:buFont typeface="Arial" charset="0"/>
              <a:buChar char="•"/>
              <a:defRPr/>
            </a:pPr>
            <a:r>
              <a:rPr lang="en-US" b="1" dirty="0"/>
              <a:t>Large datasets </a:t>
            </a:r>
          </a:p>
          <a:p>
            <a:pPr lvl="1">
              <a:defRPr/>
            </a:pPr>
            <a:r>
              <a:rPr lang="en-US" dirty="0"/>
              <a:t>Possibly thousands of genes in thousands of cells with complex designs. Pay attention to computational implementations.</a:t>
            </a:r>
          </a:p>
          <a:p>
            <a:pPr marL="457200" indent="-457200">
              <a:buFont typeface="Arial" charset="0"/>
              <a:buChar char="•"/>
              <a:defRPr/>
            </a:pPr>
            <a:endParaRPr lang="en-US" dirty="0"/>
          </a:p>
        </p:txBody>
      </p:sp>
      <p:sp>
        <p:nvSpPr>
          <p:cNvPr id="2" name="Footer Placeholder 1"/>
          <p:cNvSpPr>
            <a:spLocks noGrp="1"/>
          </p:cNvSpPr>
          <p:nvPr>
            <p:ph type="ftr" sz="quarter" idx="13"/>
          </p:nvPr>
        </p:nvSpPr>
        <p:spPr/>
        <p:txBody>
          <a:bodyPr/>
          <a:lstStyle/>
          <a:p>
            <a:pPr>
              <a:defRPr/>
            </a:pPr>
            <a:endParaRPr lang="en-US" altLang="en-US"/>
          </a:p>
        </p:txBody>
      </p:sp>
      <p:sp>
        <p:nvSpPr>
          <p:cNvPr id="21508" name="Slide Number Placeholder 4"/>
          <p:cNvSpPr>
            <a:spLocks noGrp="1"/>
          </p:cNvSpPr>
          <p:nvPr>
            <p:ph type="sldNum" sz="quarter" idx="1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742950" indent="-285750">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A4333F90-346A-D54E-874C-518283F93FAA}" type="slidenum">
              <a:rPr lang="en-US" altLang="en-US" sz="600">
                <a:solidFill>
                  <a:srgbClr val="1C3B61"/>
                </a:solidFill>
                <a:latin typeface="Arial" charset="0"/>
              </a:rPr>
              <a:pPr/>
              <a:t>38</a:t>
            </a:fld>
            <a:endParaRPr lang="en-US" altLang="en-US" sz="600">
              <a:solidFill>
                <a:srgbClr val="1C3B61"/>
              </a:solidFill>
              <a:latin typeface="Arial" charset="0"/>
            </a:endParaRPr>
          </a:p>
        </p:txBody>
      </p:sp>
    </p:spTree>
    <p:extLst>
      <p:ext uri="{BB962C8B-B14F-4D97-AF65-F5344CB8AC3E}">
        <p14:creationId xmlns:p14="http://schemas.microsoft.com/office/powerpoint/2010/main" val="1516717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ヒラギノ角ゴ Pro W3" charset="-128"/>
              </a:rPr>
              <a:t>Methods/tools for single-cell genomics</a:t>
            </a:r>
            <a:endParaRPr lang="en-US" dirty="0"/>
          </a:p>
        </p:txBody>
      </p:sp>
      <p:sp>
        <p:nvSpPr>
          <p:cNvPr id="268" name="Shape 268"/>
          <p:cNvSpPr>
            <a:spLocks noGrp="1"/>
          </p:cNvSpPr>
          <p:nvPr>
            <p:ph type="body" sz="quarter" idx="1"/>
          </p:nvPr>
        </p:nvSpPr>
        <p:spPr>
          <a:xfrm>
            <a:off x="611718" y="1768078"/>
            <a:ext cx="5199413" cy="3027164"/>
          </a:xfrm>
          <a:prstGeom prst="rect">
            <a:avLst/>
          </a:prstGeom>
        </p:spPr>
        <p:txBody>
          <a:bodyPr>
            <a:normAutofit fontScale="55000" lnSpcReduction="20000"/>
          </a:bodyPr>
          <a:lstStyle/>
          <a:p>
            <a:pPr marL="635788" indent="-457200" defTabSz="328600">
              <a:spcBef>
                <a:spcPts val="1336"/>
              </a:spcBef>
              <a:buFont typeface="Arial" charset="0"/>
              <a:buChar char="•"/>
              <a:defRPr sz="3360"/>
            </a:pPr>
            <a:r>
              <a:rPr dirty="0"/>
              <a:t>Optimization of primers (Roederer’s lab)</a:t>
            </a:r>
          </a:p>
          <a:p>
            <a:pPr marL="635788" indent="-457200" defTabSz="328600">
              <a:spcBef>
                <a:spcPts val="1336"/>
              </a:spcBef>
              <a:buFont typeface="Arial" charset="0"/>
              <a:buChar char="•"/>
              <a:defRPr sz="3360"/>
            </a:pPr>
            <a:r>
              <a:rPr dirty="0"/>
              <a:t>Filtering criteria for cells/probes</a:t>
            </a:r>
          </a:p>
          <a:p>
            <a:pPr marL="635788" indent="-457200" defTabSz="328600">
              <a:spcBef>
                <a:spcPts val="1336"/>
              </a:spcBef>
              <a:buFont typeface="Arial" charset="0"/>
              <a:buChar char="•"/>
              <a:defRPr sz="3360"/>
            </a:pPr>
            <a:r>
              <a:rPr dirty="0"/>
              <a:t>Statistical model for zero-inflated distributions (bimodality)</a:t>
            </a:r>
            <a:endParaRPr lang="en-US" dirty="0"/>
          </a:p>
          <a:p>
            <a:pPr marL="635788" indent="-457200" defTabSz="328600">
              <a:spcBef>
                <a:spcPts val="1336"/>
              </a:spcBef>
              <a:buFont typeface="Arial" charset="0"/>
              <a:buChar char="•"/>
              <a:defRPr sz="3360"/>
            </a:pPr>
            <a:r>
              <a:rPr lang="en-US" dirty="0"/>
              <a:t>Gene-set enrichment analysis</a:t>
            </a:r>
            <a:endParaRPr dirty="0"/>
          </a:p>
          <a:p>
            <a:pPr marL="635788" indent="-457200" defTabSz="328600">
              <a:spcBef>
                <a:spcPts val="1336"/>
              </a:spcBef>
              <a:buFont typeface="Arial" charset="0"/>
              <a:buChar char="•"/>
              <a:defRPr sz="3360"/>
            </a:pPr>
            <a:r>
              <a:rPr dirty="0"/>
              <a:t>Support for multiple single-cell platforms (NanoString, RNA-seq)</a:t>
            </a:r>
            <a:endParaRPr lang="en-US" dirty="0"/>
          </a:p>
          <a:p>
            <a:pPr marL="635788" indent="-457200" defTabSz="328600">
              <a:spcBef>
                <a:spcPts val="1336"/>
              </a:spcBef>
              <a:buFont typeface="Arial" charset="0"/>
              <a:buChar char="•"/>
              <a:defRPr sz="3360"/>
            </a:pPr>
            <a:r>
              <a:rPr lang="en-US" dirty="0"/>
              <a:t>Tools development within Bioconductor</a:t>
            </a:r>
            <a:endParaRPr dirty="0"/>
          </a:p>
        </p:txBody>
      </p:sp>
      <p:sp>
        <p:nvSpPr>
          <p:cNvPr id="273" name="Shape 27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274" name="Shape 274"/>
          <p:cNvSpPr/>
          <p:nvPr/>
        </p:nvSpPr>
        <p:spPr>
          <a:xfrm>
            <a:off x="6281822" y="929794"/>
            <a:ext cx="4448887" cy="5783827"/>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marL="285750" indent="-285750" defTabSz="321457">
              <a:buFont typeface="Arial" charset="0"/>
              <a:buChar char="•"/>
              <a:tabLst>
                <a:tab pos="214305" algn="l"/>
              </a:tabLst>
              <a:defRPr sz="2400">
                <a:latin typeface="Helvetica"/>
                <a:ea typeface="Helvetica"/>
                <a:cs typeface="Helvetica"/>
                <a:sym typeface="Helvetica"/>
              </a:defRPr>
            </a:pPr>
            <a:r>
              <a:rPr lang="en-US" sz="1687" err="1"/>
              <a:t>McDavid</a:t>
            </a:r>
            <a:r>
              <a:rPr lang="en-US" sz="1687"/>
              <a:t>, </a:t>
            </a:r>
            <a:r>
              <a:rPr lang="en-US" sz="1687" err="1"/>
              <a:t>Finak</a:t>
            </a:r>
            <a:r>
              <a:rPr lang="en-US" sz="1687"/>
              <a:t>, and Gottardo The Contribution of Cell Cycle to Heterogeneity in Single-Cell RNA-</a:t>
            </a:r>
            <a:r>
              <a:rPr lang="en-US" sz="1687" err="1"/>
              <a:t>Seq</a:t>
            </a:r>
            <a:r>
              <a:rPr lang="en-US" sz="1687"/>
              <a:t> Data. </a:t>
            </a:r>
            <a:r>
              <a:rPr lang="en-US" sz="1687" i="1"/>
              <a:t>Nature Biotechnology </a:t>
            </a:r>
            <a:r>
              <a:rPr lang="en-US" sz="1687"/>
              <a:t>(2016).</a:t>
            </a:r>
          </a:p>
          <a:p>
            <a:pPr marL="285750" indent="-285750" defTabSz="321457">
              <a:buFont typeface="Arial" charset="0"/>
              <a:buChar char="•"/>
              <a:tabLst>
                <a:tab pos="214305" algn="l"/>
              </a:tabLst>
              <a:defRPr sz="2400">
                <a:latin typeface="Helvetica"/>
                <a:ea typeface="Helvetica"/>
                <a:cs typeface="Helvetica"/>
                <a:sym typeface="Helvetica"/>
              </a:defRPr>
            </a:pPr>
            <a:r>
              <a:rPr sz="1687" b="1"/>
              <a:t>Finak, G. </a:t>
            </a:r>
            <a:r>
              <a:rPr sz="1687" b="1" i="1"/>
              <a:t>et al.</a:t>
            </a:r>
            <a:r>
              <a:rPr sz="1687" b="1"/>
              <a:t> MAST: A Flexible Statistical Framework for Assessing Transcriptional Changes and Characterizing Heterogeneity in Single-Cell RNA-Seq Data. </a:t>
            </a:r>
            <a:r>
              <a:rPr sz="1687" b="1" i="1"/>
              <a:t>Genome Biology </a:t>
            </a:r>
            <a:r>
              <a:rPr lang="en-US" sz="1687" b="1" i="1"/>
              <a:t>(2015)</a:t>
            </a:r>
            <a:r>
              <a:rPr sz="1687" b="1"/>
              <a:t>.</a:t>
            </a:r>
          </a:p>
          <a:p>
            <a:pPr marL="285750" indent="-285750" defTabSz="321457">
              <a:buFont typeface="Arial" charset="0"/>
              <a:buChar char="•"/>
              <a:tabLst>
                <a:tab pos="214305" algn="l"/>
              </a:tabLst>
              <a:defRPr sz="2400">
                <a:latin typeface="Helvetica"/>
                <a:ea typeface="Helvetica"/>
                <a:cs typeface="Helvetica"/>
                <a:sym typeface="Helvetica"/>
              </a:defRPr>
            </a:pPr>
            <a:r>
              <a:rPr sz="1687"/>
              <a:t>McDavid, A. </a:t>
            </a:r>
            <a:r>
              <a:rPr sz="1687" i="1"/>
              <a:t>et al.</a:t>
            </a:r>
            <a:r>
              <a:rPr sz="1687"/>
              <a:t> Modeling bi-modality improves characterization of cell cycle on gene expression in single cells. </a:t>
            </a:r>
            <a:r>
              <a:rPr sz="1687" i="1"/>
              <a:t>PLoS CB </a:t>
            </a:r>
            <a:r>
              <a:rPr sz="1687"/>
              <a:t>(2015).</a:t>
            </a:r>
          </a:p>
          <a:p>
            <a:pPr marL="285750" indent="-285750" defTabSz="321457">
              <a:buFont typeface="Arial" charset="0"/>
              <a:buChar char="•"/>
              <a:tabLst>
                <a:tab pos="214305" algn="l"/>
              </a:tabLst>
              <a:defRPr sz="2400">
                <a:latin typeface="Helvetica"/>
                <a:ea typeface="Helvetica"/>
                <a:cs typeface="Helvetica"/>
                <a:sym typeface="Helvetica"/>
              </a:defRPr>
            </a:pPr>
            <a:r>
              <a:rPr sz="1687"/>
              <a:t>Dominguez, M. H. </a:t>
            </a:r>
            <a:r>
              <a:rPr sz="1687" i="1"/>
              <a:t>et al.</a:t>
            </a:r>
            <a:r>
              <a:rPr sz="1687"/>
              <a:t> Highly multiplexed quantitation of gene expression on single cells. </a:t>
            </a:r>
            <a:r>
              <a:rPr sz="1687" i="1"/>
              <a:t>J. Immunol. Methods</a:t>
            </a:r>
            <a:r>
              <a:rPr sz="1687"/>
              <a:t> </a:t>
            </a:r>
            <a:r>
              <a:rPr sz="1687" b="1"/>
              <a:t>391,</a:t>
            </a:r>
            <a:r>
              <a:rPr sz="1687"/>
              <a:t> 133–145 (2013).</a:t>
            </a:r>
          </a:p>
          <a:p>
            <a:pPr marL="285750" indent="-285750" defTabSz="321457">
              <a:buFont typeface="Arial" charset="0"/>
              <a:buChar char="•"/>
              <a:tabLst>
                <a:tab pos="214305" algn="l"/>
              </a:tabLst>
              <a:defRPr sz="2400">
                <a:latin typeface="Helvetica"/>
                <a:ea typeface="Helvetica"/>
                <a:cs typeface="Helvetica"/>
                <a:sym typeface="Helvetica"/>
              </a:defRPr>
            </a:pPr>
            <a:r>
              <a:rPr sz="1687"/>
              <a:t>McDavid, A. </a:t>
            </a:r>
            <a:r>
              <a:rPr sz="1687" i="1"/>
              <a:t>et al.</a:t>
            </a:r>
            <a:r>
              <a:rPr sz="1687"/>
              <a:t> Data exploration, quality control and testing in single-cell qPCR-based gene expression experiments. </a:t>
            </a:r>
            <a:r>
              <a:rPr sz="1687" i="1"/>
              <a:t>Bioinformatics</a:t>
            </a:r>
            <a:r>
              <a:rPr sz="1687"/>
              <a:t> 29, 461–467 (2013).</a:t>
            </a:r>
          </a:p>
        </p:txBody>
      </p:sp>
      <p:sp>
        <p:nvSpPr>
          <p:cNvPr id="275" name="Shape 275"/>
          <p:cNvSpPr/>
          <p:nvPr/>
        </p:nvSpPr>
        <p:spPr>
          <a:xfrm flipV="1">
            <a:off x="6136284" y="2634901"/>
            <a:ext cx="1" cy="2373614"/>
          </a:xfrm>
          <a:prstGeom prst="line">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46994740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F98A-3DF5-E24F-A7B4-96D08B653623}"/>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Basics of immune correlate studies</a:t>
            </a:r>
          </a:p>
        </p:txBody>
      </p:sp>
      <p:sp>
        <p:nvSpPr>
          <p:cNvPr id="4" name="Footer Placeholder 3">
            <a:extLst>
              <a:ext uri="{FF2B5EF4-FFF2-40B4-BE49-F238E27FC236}">
                <a16:creationId xmlns:a16="http://schemas.microsoft.com/office/drawing/2014/main" id="{67C5D638-44B0-B942-A9B3-5B885AB3A95D}"/>
              </a:ext>
            </a:extLst>
          </p:cNvPr>
          <p:cNvSpPr>
            <a:spLocks noGrp="1"/>
          </p:cNvSpPr>
          <p:nvPr>
            <p:ph type="ftr" sz="quarter" idx="13"/>
          </p:nvPr>
        </p:nvSpPr>
        <p:spPr/>
        <p:txBody>
          <a:bodyPr/>
          <a:lstStyle/>
          <a:p>
            <a:pPr>
              <a:defRPr/>
            </a:pPr>
            <a:r>
              <a:rPr lang="en-US" altLang="en-US">
                <a:latin typeface="Arial" panose="020B0604020202020204" pitchFamily="34" charset="0"/>
                <a:cs typeface="Arial" panose="020B0604020202020204" pitchFamily="34" charset="0"/>
              </a:rPr>
              <a:t>© Fred Hutchinson Cancer Research Center </a:t>
            </a:r>
          </a:p>
        </p:txBody>
      </p:sp>
      <p:sp>
        <p:nvSpPr>
          <p:cNvPr id="5" name="Slide Number Placeholder 4">
            <a:extLst>
              <a:ext uri="{FF2B5EF4-FFF2-40B4-BE49-F238E27FC236}">
                <a16:creationId xmlns:a16="http://schemas.microsoft.com/office/drawing/2014/main" id="{F624AF62-6ECA-4149-92C5-F753104748C9}"/>
              </a:ext>
            </a:extLst>
          </p:cNvPr>
          <p:cNvSpPr>
            <a:spLocks noGrp="1"/>
          </p:cNvSpPr>
          <p:nvPr>
            <p:ph type="sldNum" sz="quarter" idx="14"/>
          </p:nvPr>
        </p:nvSpPr>
        <p:spPr/>
        <p:txBody>
          <a:bodyPr/>
          <a:lstStyle/>
          <a:p>
            <a:pPr>
              <a:defRPr/>
            </a:pPr>
            <a:fld id="{B01AB239-DC3B-CC46-93DB-BFCBBD0926A8}" type="slidenum">
              <a:rPr lang="en-US" altLang="en-US" smtClean="0">
                <a:latin typeface="Arial" panose="020B0604020202020204" pitchFamily="34" charset="0"/>
                <a:cs typeface="Arial" panose="020B0604020202020204" pitchFamily="34" charset="0"/>
              </a:rPr>
              <a:pPr>
                <a:defRPr/>
              </a:pPr>
              <a:t>4</a:t>
            </a:fld>
            <a:endParaRPr lang="en-US" altLang="en-US">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44A90520-7949-4A42-B6BE-C842B5183234}"/>
              </a:ext>
            </a:extLst>
          </p:cNvPr>
          <p:cNvCxnSpPr>
            <a:cxnSpLocks/>
          </p:cNvCxnSpPr>
          <p:nvPr/>
        </p:nvCxnSpPr>
        <p:spPr bwMode="auto">
          <a:xfrm>
            <a:off x="611188" y="2915478"/>
            <a:ext cx="10030308" cy="0"/>
          </a:xfrm>
          <a:prstGeom prst="straightConnector1">
            <a:avLst/>
          </a:prstGeom>
          <a:solidFill>
            <a:schemeClr val="accent1"/>
          </a:solidFill>
          <a:ln w="412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19DC32E1-CD7C-D649-A39D-5AC2D5EE4FDE}"/>
              </a:ext>
            </a:extLst>
          </p:cNvPr>
          <p:cNvSpPr txBox="1"/>
          <p:nvPr/>
        </p:nvSpPr>
        <p:spPr>
          <a:xfrm>
            <a:off x="2991127" y="1429081"/>
            <a:ext cx="1567018" cy="461665"/>
          </a:xfrm>
          <a:prstGeom prst="rect">
            <a:avLst/>
          </a:prstGeom>
          <a:noFill/>
        </p:spPr>
        <p:txBody>
          <a:bodyPr wrap="square" rtlCol="0">
            <a:spAutoFit/>
          </a:bodyPr>
          <a:lstStyle/>
          <a:p>
            <a:r>
              <a:rPr lang="en-US" dirty="0">
                <a:solidFill>
                  <a:schemeClr val="accent4"/>
                </a:solidFill>
                <a:latin typeface="Arial" panose="020B0604020202020204" pitchFamily="34" charset="0"/>
                <a:cs typeface="Arial" panose="020B0604020202020204" pitchFamily="34" charset="0"/>
              </a:rPr>
              <a:t>treatment</a:t>
            </a:r>
          </a:p>
        </p:txBody>
      </p:sp>
      <p:pic>
        <p:nvPicPr>
          <p:cNvPr id="11" name="Picture 10">
            <a:extLst>
              <a:ext uri="{FF2B5EF4-FFF2-40B4-BE49-F238E27FC236}">
                <a16:creationId xmlns:a16="http://schemas.microsoft.com/office/drawing/2014/main" id="{1BFC01E1-C3F0-9846-B0B4-BB68DAB07333}"/>
              </a:ext>
            </a:extLst>
          </p:cNvPr>
          <p:cNvPicPr>
            <a:picLocks noChangeAspect="1"/>
          </p:cNvPicPr>
          <p:nvPr/>
        </p:nvPicPr>
        <p:blipFill>
          <a:blip r:embed="rId2"/>
          <a:stretch>
            <a:fillRect/>
          </a:stretch>
        </p:blipFill>
        <p:spPr>
          <a:xfrm>
            <a:off x="611188" y="1663286"/>
            <a:ext cx="952500" cy="952500"/>
          </a:xfrm>
          <a:prstGeom prst="rect">
            <a:avLst/>
          </a:prstGeom>
        </p:spPr>
      </p:pic>
      <p:pic>
        <p:nvPicPr>
          <p:cNvPr id="12" name="Picture 11">
            <a:extLst>
              <a:ext uri="{FF2B5EF4-FFF2-40B4-BE49-F238E27FC236}">
                <a16:creationId xmlns:a16="http://schemas.microsoft.com/office/drawing/2014/main" id="{3BE2B513-C7E8-4C4A-BF5A-5C0765C4508A}"/>
              </a:ext>
            </a:extLst>
          </p:cNvPr>
          <p:cNvPicPr>
            <a:picLocks noChangeAspect="1"/>
          </p:cNvPicPr>
          <p:nvPr/>
        </p:nvPicPr>
        <p:blipFill>
          <a:blip r:embed="rId3"/>
          <a:stretch>
            <a:fillRect/>
          </a:stretch>
        </p:blipFill>
        <p:spPr>
          <a:xfrm>
            <a:off x="2991127" y="2020980"/>
            <a:ext cx="516007" cy="516007"/>
          </a:xfrm>
          <a:prstGeom prst="rect">
            <a:avLst/>
          </a:prstGeom>
        </p:spPr>
      </p:pic>
      <p:pic>
        <p:nvPicPr>
          <p:cNvPr id="13" name="Picture 12">
            <a:extLst>
              <a:ext uri="{FF2B5EF4-FFF2-40B4-BE49-F238E27FC236}">
                <a16:creationId xmlns:a16="http://schemas.microsoft.com/office/drawing/2014/main" id="{BD1C1E88-BB46-F64D-9FDD-9662E472C3C6}"/>
              </a:ext>
            </a:extLst>
          </p:cNvPr>
          <p:cNvPicPr>
            <a:picLocks noChangeAspect="1"/>
          </p:cNvPicPr>
          <p:nvPr/>
        </p:nvPicPr>
        <p:blipFill>
          <a:blip r:embed="rId4"/>
          <a:stretch>
            <a:fillRect/>
          </a:stretch>
        </p:blipFill>
        <p:spPr>
          <a:xfrm>
            <a:off x="3507134" y="1940752"/>
            <a:ext cx="675033" cy="675033"/>
          </a:xfrm>
          <a:prstGeom prst="rect">
            <a:avLst/>
          </a:prstGeom>
        </p:spPr>
      </p:pic>
      <p:pic>
        <p:nvPicPr>
          <p:cNvPr id="16" name="Picture 15">
            <a:extLst>
              <a:ext uri="{FF2B5EF4-FFF2-40B4-BE49-F238E27FC236}">
                <a16:creationId xmlns:a16="http://schemas.microsoft.com/office/drawing/2014/main" id="{57E7C7C5-75DA-ED40-A01A-9FEF21F89483}"/>
              </a:ext>
            </a:extLst>
          </p:cNvPr>
          <p:cNvPicPr>
            <a:picLocks noChangeAspect="1"/>
          </p:cNvPicPr>
          <p:nvPr/>
        </p:nvPicPr>
        <p:blipFill>
          <a:blip r:embed="rId5"/>
          <a:stretch>
            <a:fillRect/>
          </a:stretch>
        </p:blipFill>
        <p:spPr>
          <a:xfrm>
            <a:off x="5520394" y="3783287"/>
            <a:ext cx="952500" cy="952500"/>
          </a:xfrm>
          <a:prstGeom prst="rect">
            <a:avLst/>
          </a:prstGeom>
        </p:spPr>
      </p:pic>
      <p:sp>
        <p:nvSpPr>
          <p:cNvPr id="15" name="TextBox 14">
            <a:extLst>
              <a:ext uri="{FF2B5EF4-FFF2-40B4-BE49-F238E27FC236}">
                <a16:creationId xmlns:a16="http://schemas.microsoft.com/office/drawing/2014/main" id="{D397EBDB-8F58-1F47-91A0-D4B127C26C92}"/>
              </a:ext>
            </a:extLst>
          </p:cNvPr>
          <p:cNvSpPr txBox="1"/>
          <p:nvPr/>
        </p:nvSpPr>
        <p:spPr>
          <a:xfrm>
            <a:off x="4751768" y="2485424"/>
            <a:ext cx="2153154" cy="461665"/>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weeks/months</a:t>
            </a:r>
          </a:p>
        </p:txBody>
      </p:sp>
      <p:sp>
        <p:nvSpPr>
          <p:cNvPr id="18" name="TextBox 17">
            <a:extLst>
              <a:ext uri="{FF2B5EF4-FFF2-40B4-BE49-F238E27FC236}">
                <a16:creationId xmlns:a16="http://schemas.microsoft.com/office/drawing/2014/main" id="{98D10528-0A31-6D4A-8445-240C5D3186EA}"/>
              </a:ext>
            </a:extLst>
          </p:cNvPr>
          <p:cNvSpPr txBox="1"/>
          <p:nvPr/>
        </p:nvSpPr>
        <p:spPr>
          <a:xfrm>
            <a:off x="9758500" y="2485424"/>
            <a:ext cx="938077" cy="461665"/>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years</a:t>
            </a:r>
          </a:p>
        </p:txBody>
      </p:sp>
      <p:sp>
        <p:nvSpPr>
          <p:cNvPr id="17" name="TextBox 16">
            <a:extLst>
              <a:ext uri="{FF2B5EF4-FFF2-40B4-BE49-F238E27FC236}">
                <a16:creationId xmlns:a16="http://schemas.microsoft.com/office/drawing/2014/main" id="{7FDCCDF2-93C0-324B-8075-87F609B8C6AC}"/>
              </a:ext>
            </a:extLst>
          </p:cNvPr>
          <p:cNvSpPr txBox="1"/>
          <p:nvPr/>
        </p:nvSpPr>
        <p:spPr>
          <a:xfrm>
            <a:off x="1744663" y="2485423"/>
            <a:ext cx="1415772" cy="461665"/>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baseline</a:t>
            </a:r>
          </a:p>
        </p:txBody>
      </p:sp>
      <p:cxnSp>
        <p:nvCxnSpPr>
          <p:cNvPr id="20" name="Straight Connector 19">
            <a:extLst>
              <a:ext uri="{FF2B5EF4-FFF2-40B4-BE49-F238E27FC236}">
                <a16:creationId xmlns:a16="http://schemas.microsoft.com/office/drawing/2014/main" id="{0828D882-F046-0A4D-8CF8-CFED69F22522}"/>
              </a:ext>
            </a:extLst>
          </p:cNvPr>
          <p:cNvCxnSpPr/>
          <p:nvPr/>
        </p:nvCxnSpPr>
        <p:spPr bwMode="auto">
          <a:xfrm>
            <a:off x="2487739" y="3113816"/>
            <a:ext cx="2623930" cy="781878"/>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D3BEE8ED-3676-1449-91AC-A882F742B6AD}"/>
              </a:ext>
            </a:extLst>
          </p:cNvPr>
          <p:cNvCxnSpPr>
            <a:cxnSpLocks/>
          </p:cNvCxnSpPr>
          <p:nvPr/>
        </p:nvCxnSpPr>
        <p:spPr bwMode="auto">
          <a:xfrm>
            <a:off x="5115339" y="3167270"/>
            <a:ext cx="715618" cy="503582"/>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3EB304EB-D359-2147-9752-CCA5E7410526}"/>
              </a:ext>
            </a:extLst>
          </p:cNvPr>
          <p:cNvCxnSpPr/>
          <p:nvPr/>
        </p:nvCxnSpPr>
        <p:spPr bwMode="auto">
          <a:xfrm>
            <a:off x="5970105" y="3167270"/>
            <a:ext cx="0" cy="503582"/>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Connector 25">
            <a:extLst>
              <a:ext uri="{FF2B5EF4-FFF2-40B4-BE49-F238E27FC236}">
                <a16:creationId xmlns:a16="http://schemas.microsoft.com/office/drawing/2014/main" id="{7ED87910-1ADB-5D45-95A6-EC2A827472D9}"/>
              </a:ext>
            </a:extLst>
          </p:cNvPr>
          <p:cNvCxnSpPr>
            <a:cxnSpLocks/>
          </p:cNvCxnSpPr>
          <p:nvPr/>
        </p:nvCxnSpPr>
        <p:spPr bwMode="auto">
          <a:xfrm flipH="1">
            <a:off x="6109253" y="3167270"/>
            <a:ext cx="715617" cy="503582"/>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Connector 28">
            <a:extLst>
              <a:ext uri="{FF2B5EF4-FFF2-40B4-BE49-F238E27FC236}">
                <a16:creationId xmlns:a16="http://schemas.microsoft.com/office/drawing/2014/main" id="{0ED9B8CC-09F1-834E-8FD6-263B32E6311F}"/>
              </a:ext>
            </a:extLst>
          </p:cNvPr>
          <p:cNvCxnSpPr>
            <a:cxnSpLocks/>
          </p:cNvCxnSpPr>
          <p:nvPr/>
        </p:nvCxnSpPr>
        <p:spPr bwMode="auto">
          <a:xfrm flipV="1">
            <a:off x="6824870" y="3113816"/>
            <a:ext cx="2868157" cy="826395"/>
          </a:xfrm>
          <a:prstGeom prst="line">
            <a:avLst/>
          </a:prstGeom>
          <a:solidFill>
            <a:schemeClr val="accent1"/>
          </a:solidFill>
          <a:ln w="9525" cap="flat" cmpd="sng" algn="ctr">
            <a:solidFill>
              <a:schemeClr val="tx1"/>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95AE6BDA-F6FC-5447-9C75-540A91C734D7}"/>
              </a:ext>
            </a:extLst>
          </p:cNvPr>
          <p:cNvSpPr txBox="1"/>
          <p:nvPr/>
        </p:nvSpPr>
        <p:spPr>
          <a:xfrm>
            <a:off x="4182167" y="4848222"/>
            <a:ext cx="4659865" cy="830997"/>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Immunological assays </a:t>
            </a:r>
          </a:p>
          <a:p>
            <a:r>
              <a:rPr lang="en-US">
                <a:latin typeface="Arial" panose="020B0604020202020204" pitchFamily="34" charset="0"/>
                <a:cs typeface="Arial" panose="020B0604020202020204" pitchFamily="34" charset="0"/>
              </a:rPr>
              <a:t>(e.g. flow cytometry, </a:t>
            </a:r>
            <a:r>
              <a:rPr lang="en-US" err="1">
                <a:latin typeface="Arial" panose="020B0604020202020204" pitchFamily="34" charset="0"/>
                <a:cs typeface="Arial" panose="020B0604020202020204" pitchFamily="34" charset="0"/>
              </a:rPr>
              <a:t>scRNA-seq</a:t>
            </a:r>
            <a:r>
              <a:rPr lang="en-US">
                <a:latin typeface="Arial" panose="020B0604020202020204" pitchFamily="34" charset="0"/>
                <a:cs typeface="Arial" panose="020B0604020202020204" pitchFamily="34" charset="0"/>
              </a:rPr>
              <a:t>)</a:t>
            </a:r>
          </a:p>
        </p:txBody>
      </p:sp>
      <p:sp>
        <p:nvSpPr>
          <p:cNvPr id="31" name="TextBox 30">
            <a:extLst>
              <a:ext uri="{FF2B5EF4-FFF2-40B4-BE49-F238E27FC236}">
                <a16:creationId xmlns:a16="http://schemas.microsoft.com/office/drawing/2014/main" id="{957FC988-B45D-034A-8A7D-2F066CE1760B}"/>
              </a:ext>
            </a:extLst>
          </p:cNvPr>
          <p:cNvSpPr txBox="1"/>
          <p:nvPr/>
        </p:nvSpPr>
        <p:spPr>
          <a:xfrm>
            <a:off x="8942596" y="4478890"/>
            <a:ext cx="3143091" cy="1569660"/>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Correlate with outcomes </a:t>
            </a:r>
          </a:p>
          <a:p>
            <a:r>
              <a:rPr lang="en-US" b="1">
                <a:latin typeface="Arial" panose="020B0604020202020204" pitchFamily="34" charset="0"/>
                <a:cs typeface="Arial" panose="020B0604020202020204" pitchFamily="34" charset="0"/>
              </a:rPr>
              <a:t>(response, side effects)</a:t>
            </a:r>
          </a:p>
        </p:txBody>
      </p:sp>
    </p:spTree>
    <p:extLst>
      <p:ext uri="{BB962C8B-B14F-4D97-AF65-F5344CB8AC3E}">
        <p14:creationId xmlns:p14="http://schemas.microsoft.com/office/powerpoint/2010/main" val="591280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dirty="0">
                <a:ea typeface="ヒラギノ角ゴ Pro W3" charset="-128"/>
              </a:rPr>
              <a:t>MAST: A unified computational framework</a:t>
            </a:r>
          </a:p>
        </p:txBody>
      </p:sp>
      <p:sp>
        <p:nvSpPr>
          <p:cNvPr id="3" name="Text Placeholder 2"/>
          <p:cNvSpPr>
            <a:spLocks noGrp="1"/>
          </p:cNvSpPr>
          <p:nvPr>
            <p:ph type="body" sz="quarter" idx="12"/>
          </p:nvPr>
        </p:nvSpPr>
        <p:spPr>
          <a:xfrm>
            <a:off x="611718" y="1262064"/>
            <a:ext cx="9814982" cy="4846637"/>
          </a:xfrm>
        </p:spPr>
        <p:txBody>
          <a:bodyPr numCol="1"/>
          <a:lstStyle/>
          <a:p>
            <a:pPr>
              <a:defRPr/>
            </a:pPr>
            <a:r>
              <a:rPr lang="en-US" dirty="0"/>
              <a:t>Model-based Analysis for Single-cell </a:t>
            </a:r>
            <a:r>
              <a:rPr lang="en-US" dirty="0" err="1"/>
              <a:t>Transcriptomics</a:t>
            </a:r>
            <a:endParaRPr lang="en-US" dirty="0"/>
          </a:p>
          <a:p>
            <a:pPr lvl="1">
              <a:defRPr/>
            </a:pPr>
            <a:r>
              <a:rPr lang="en-US" dirty="0"/>
              <a:t>Support for multiplexed-</a:t>
            </a:r>
            <a:r>
              <a:rPr lang="en-US" dirty="0" err="1"/>
              <a:t>qPCR</a:t>
            </a:r>
            <a:r>
              <a:rPr lang="en-US" dirty="0"/>
              <a:t>, </a:t>
            </a:r>
            <a:r>
              <a:rPr lang="en-US" dirty="0" err="1"/>
              <a:t>NanoString</a:t>
            </a:r>
            <a:r>
              <a:rPr lang="en-US" dirty="0"/>
              <a:t>, and </a:t>
            </a:r>
            <a:r>
              <a:rPr lang="en-US" dirty="0" err="1"/>
              <a:t>scRNA-seq</a:t>
            </a:r>
            <a:endParaRPr lang="en-US" dirty="0"/>
          </a:p>
          <a:p>
            <a:pPr lvl="1">
              <a:defRPr/>
            </a:pPr>
            <a:r>
              <a:rPr lang="en-US" dirty="0" err="1"/>
              <a:t>Thresholding</a:t>
            </a:r>
            <a:r>
              <a:rPr lang="en-US" dirty="0"/>
              <a:t> and filtering methodology</a:t>
            </a:r>
          </a:p>
          <a:p>
            <a:pPr lvl="1">
              <a:defRPr/>
            </a:pPr>
            <a:r>
              <a:rPr lang="en-US" dirty="0"/>
              <a:t>Semi-continuous model for estimation and inference</a:t>
            </a:r>
          </a:p>
          <a:p>
            <a:pPr lvl="1">
              <a:defRPr/>
            </a:pPr>
            <a:r>
              <a:rPr lang="en-US" dirty="0"/>
              <a:t>Flexible framework for modeling effects and covariates (e.g. </a:t>
            </a:r>
            <a:r>
              <a:rPr lang="en-US" b="1" dirty="0"/>
              <a:t>CDR</a:t>
            </a:r>
            <a:r>
              <a:rPr lang="en-US" dirty="0"/>
              <a:t>, subjects)</a:t>
            </a:r>
          </a:p>
          <a:p>
            <a:pPr lvl="1">
              <a:defRPr/>
            </a:pPr>
            <a:r>
              <a:rPr lang="en-US" dirty="0"/>
              <a:t>Gene set enrichment analysis</a:t>
            </a:r>
          </a:p>
          <a:p>
            <a:pPr>
              <a:defRPr/>
            </a:pPr>
            <a:r>
              <a:rPr lang="en-US" dirty="0" err="1"/>
              <a:t>Finak</a:t>
            </a:r>
            <a:r>
              <a:rPr lang="en-US" dirty="0"/>
              <a:t> et al. </a:t>
            </a:r>
            <a:r>
              <a:rPr lang="en-US" i="1" dirty="0"/>
              <a:t>Genome Biology</a:t>
            </a:r>
            <a:r>
              <a:rPr lang="en-US" dirty="0"/>
              <a:t> (2015).</a:t>
            </a:r>
          </a:p>
          <a:p>
            <a:pPr>
              <a:defRPr/>
            </a:pPr>
            <a:r>
              <a:rPr lang="en-US" dirty="0"/>
              <a:t>R package: </a:t>
            </a:r>
            <a:r>
              <a:rPr lang="en-US" dirty="0">
                <a:hlinkClick r:id="rId2"/>
              </a:rPr>
              <a:t>https://github.com/RGLab/MAST</a:t>
            </a:r>
            <a:endParaRPr lang="en-US" dirty="0"/>
          </a:p>
          <a:p>
            <a:pPr>
              <a:defRPr/>
            </a:pPr>
            <a:r>
              <a:rPr lang="en-US" dirty="0"/>
              <a:t>Builds on </a:t>
            </a:r>
            <a:r>
              <a:rPr lang="en-US" dirty="0" err="1"/>
              <a:t>McDavid</a:t>
            </a:r>
            <a:r>
              <a:rPr lang="en-US" dirty="0"/>
              <a:t> et al. (2013) and </a:t>
            </a:r>
            <a:r>
              <a:rPr lang="en-US" dirty="0" err="1"/>
              <a:t>McDavid</a:t>
            </a:r>
            <a:r>
              <a:rPr lang="en-US" dirty="0"/>
              <a:t> et al. (2014)</a:t>
            </a:r>
          </a:p>
          <a:p>
            <a:pPr marL="457200" indent="-457200">
              <a:buFont typeface="Arial" charset="0"/>
              <a:buChar char="•"/>
              <a:defRPr/>
            </a:pPr>
            <a:endParaRPr lang="en-US" dirty="0"/>
          </a:p>
        </p:txBody>
      </p:sp>
      <p:sp>
        <p:nvSpPr>
          <p:cNvPr id="2" name="Footer Placeholder 1"/>
          <p:cNvSpPr>
            <a:spLocks noGrp="1"/>
          </p:cNvSpPr>
          <p:nvPr>
            <p:ph type="ftr" sz="quarter" idx="13"/>
          </p:nvPr>
        </p:nvSpPr>
        <p:spPr/>
        <p:txBody>
          <a:bodyPr/>
          <a:lstStyle/>
          <a:p>
            <a:pPr>
              <a:defRPr/>
            </a:pPr>
            <a:endParaRPr lang="en-US" altLang="en-US"/>
          </a:p>
        </p:txBody>
      </p:sp>
      <p:sp>
        <p:nvSpPr>
          <p:cNvPr id="28676" name="Slide Number Placeholder 4"/>
          <p:cNvSpPr>
            <a:spLocks noGrp="1"/>
          </p:cNvSpPr>
          <p:nvPr>
            <p:ph type="sldNum" sz="quarter" idx="1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742950" indent="-285750">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E7BD652A-592A-4C41-AEB8-54D054BEFD32}" type="slidenum">
              <a:rPr lang="en-US" altLang="en-US" sz="600">
                <a:solidFill>
                  <a:srgbClr val="1C3B61"/>
                </a:solidFill>
                <a:latin typeface="Arial" charset="0"/>
              </a:rPr>
              <a:pPr/>
              <a:t>40</a:t>
            </a:fld>
            <a:endParaRPr lang="en-US" altLang="en-US" sz="600">
              <a:solidFill>
                <a:srgbClr val="1C3B61"/>
              </a:solidFill>
              <a:latin typeface="Arial" charset="0"/>
            </a:endParaRPr>
          </a:p>
        </p:txBody>
      </p:sp>
      <p:pic>
        <p:nvPicPr>
          <p:cNvPr id="4" name="Picture 3">
            <a:extLst>
              <a:ext uri="{FF2B5EF4-FFF2-40B4-BE49-F238E27FC236}">
                <a16:creationId xmlns:a16="http://schemas.microsoft.com/office/drawing/2014/main" id="{AEB7CC58-85BF-2741-BEF7-59F5442EEC49}"/>
              </a:ext>
            </a:extLst>
          </p:cNvPr>
          <p:cNvPicPr>
            <a:picLocks noChangeAspect="1"/>
          </p:cNvPicPr>
          <p:nvPr/>
        </p:nvPicPr>
        <p:blipFill rotWithShape="1">
          <a:blip r:embed="rId3"/>
          <a:srcRect l="20591" r="21577" b="32181"/>
          <a:stretch/>
        </p:blipFill>
        <p:spPr>
          <a:xfrm>
            <a:off x="789709" y="5418260"/>
            <a:ext cx="735649" cy="97703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810BA9F3-58E1-BC48-89B7-64D70E8AB46D}"/>
              </a:ext>
            </a:extLst>
          </p:cNvPr>
          <p:cNvSpPr txBox="1"/>
          <p:nvPr/>
        </p:nvSpPr>
        <p:spPr>
          <a:xfrm>
            <a:off x="309149" y="6488668"/>
            <a:ext cx="1858201" cy="369332"/>
          </a:xfrm>
          <a:prstGeom prst="rect">
            <a:avLst/>
          </a:prstGeom>
          <a:noFill/>
        </p:spPr>
        <p:txBody>
          <a:bodyPr wrap="none" rtlCol="0">
            <a:spAutoFit/>
          </a:bodyPr>
          <a:lstStyle/>
          <a:p>
            <a:r>
              <a:rPr lang="en-US" sz="1800" dirty="0"/>
              <a:t>Andrew McDavid</a:t>
            </a:r>
          </a:p>
        </p:txBody>
      </p:sp>
      <p:pic>
        <p:nvPicPr>
          <p:cNvPr id="6" name="Picture 5">
            <a:extLst>
              <a:ext uri="{FF2B5EF4-FFF2-40B4-BE49-F238E27FC236}">
                <a16:creationId xmlns:a16="http://schemas.microsoft.com/office/drawing/2014/main" id="{AFAA662B-CB57-264B-9EEB-D6ACD188D4C2}"/>
              </a:ext>
            </a:extLst>
          </p:cNvPr>
          <p:cNvPicPr>
            <a:picLocks noChangeAspect="1"/>
          </p:cNvPicPr>
          <p:nvPr/>
        </p:nvPicPr>
        <p:blipFill>
          <a:blip r:embed="rId4"/>
          <a:stretch>
            <a:fillRect/>
          </a:stretch>
        </p:blipFill>
        <p:spPr>
          <a:xfrm>
            <a:off x="2530763" y="5500377"/>
            <a:ext cx="812800" cy="812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1EBD8115-82F1-1547-9A5B-6396191FDE2C}"/>
              </a:ext>
            </a:extLst>
          </p:cNvPr>
          <p:cNvSpPr txBox="1"/>
          <p:nvPr/>
        </p:nvSpPr>
        <p:spPr>
          <a:xfrm>
            <a:off x="2322251" y="6470318"/>
            <a:ext cx="1229824" cy="369332"/>
          </a:xfrm>
          <a:prstGeom prst="rect">
            <a:avLst/>
          </a:prstGeom>
          <a:noFill/>
        </p:spPr>
        <p:txBody>
          <a:bodyPr wrap="none" rtlCol="0">
            <a:spAutoFit/>
          </a:bodyPr>
          <a:lstStyle/>
          <a:p>
            <a:r>
              <a:rPr lang="en-US" sz="1800" dirty="0"/>
              <a:t>Greg </a:t>
            </a:r>
            <a:r>
              <a:rPr lang="en-US" sz="1800" dirty="0" err="1"/>
              <a:t>Finak</a:t>
            </a:r>
            <a:endParaRPr lang="en-US" sz="1800" dirty="0"/>
          </a:p>
        </p:txBody>
      </p:sp>
    </p:spTree>
    <p:extLst>
      <p:ext uri="{BB962C8B-B14F-4D97-AF65-F5344CB8AC3E}">
        <p14:creationId xmlns:p14="http://schemas.microsoft.com/office/powerpoint/2010/main" val="1465271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 performance</a:t>
            </a:r>
          </a:p>
        </p:txBody>
      </p:sp>
      <p:sp>
        <p:nvSpPr>
          <p:cNvPr id="3" name="Text Placeholder 2"/>
          <p:cNvSpPr>
            <a:spLocks noGrp="1"/>
          </p:cNvSpPr>
          <p:nvPr>
            <p:ph type="body" sz="quarter" idx="12"/>
          </p:nvPr>
        </p:nvSpPr>
        <p:spPr/>
        <p:txBody>
          <a:bodyPr numCol="1"/>
          <a:lstStyle/>
          <a:p>
            <a:pPr marL="457200" indent="-457200">
              <a:buFont typeface="Arial" charset="0"/>
              <a:buChar char="•"/>
            </a:pPr>
            <a:r>
              <a:rPr lang="en-US" dirty="0"/>
              <a:t>Among the best tools for differential expression in single-cell RNA-</a:t>
            </a:r>
            <a:r>
              <a:rPr lang="en-US" dirty="0" err="1"/>
              <a:t>seq</a:t>
            </a:r>
            <a:endParaRPr lang="en-US" dirty="0"/>
          </a:p>
          <a:p>
            <a:pPr marL="573088" lvl="1" indent="-457200">
              <a:buFont typeface="Arial" charset="0"/>
              <a:buChar char="•"/>
            </a:pPr>
            <a:r>
              <a:rPr lang="en-US" dirty="0"/>
              <a:t>Dal Molin, A., </a:t>
            </a:r>
            <a:r>
              <a:rPr lang="en-US" dirty="0" err="1"/>
              <a:t>Baruzzo</a:t>
            </a:r>
            <a:r>
              <a:rPr lang="en-US" dirty="0"/>
              <a:t>, G., Di Camillo, B., 2017. Single-Cell RNA-Sequencing: Assessment of Differential Expression Analysis Methods. </a:t>
            </a:r>
            <a:r>
              <a:rPr lang="en-US" i="1" dirty="0"/>
              <a:t>Front. Genet.</a:t>
            </a:r>
            <a:r>
              <a:rPr lang="en-US" dirty="0"/>
              <a:t> 8, 62.</a:t>
            </a:r>
          </a:p>
          <a:p>
            <a:pPr marL="573088" lvl="1" indent="-457200">
              <a:buFont typeface="Arial" charset="0"/>
              <a:buChar char="•"/>
            </a:pPr>
            <a:r>
              <a:rPr lang="en-US" dirty="0" err="1"/>
              <a:t>Jaakkola</a:t>
            </a:r>
            <a:r>
              <a:rPr lang="en-US" dirty="0"/>
              <a:t>, M.K., </a:t>
            </a:r>
            <a:r>
              <a:rPr lang="en-US" dirty="0" err="1"/>
              <a:t>Seyednasrollah</a:t>
            </a:r>
            <a:r>
              <a:rPr lang="en-US" dirty="0"/>
              <a:t>, F., </a:t>
            </a:r>
            <a:r>
              <a:rPr lang="en-US" dirty="0" err="1"/>
              <a:t>Mehmood</a:t>
            </a:r>
            <a:r>
              <a:rPr lang="en-US" dirty="0"/>
              <a:t>, A., </a:t>
            </a:r>
            <a:r>
              <a:rPr lang="en-US" dirty="0" err="1"/>
              <a:t>Elo</a:t>
            </a:r>
            <a:r>
              <a:rPr lang="en-US" dirty="0"/>
              <a:t>, L.L., 2016. Comparison of methods to detect differentially expressed genes between single-cell populations. </a:t>
            </a:r>
            <a:r>
              <a:rPr lang="en-US" i="1" dirty="0"/>
              <a:t>Brief. </a:t>
            </a:r>
            <a:r>
              <a:rPr lang="en-US" i="1" dirty="0" err="1"/>
              <a:t>Bioinform</a:t>
            </a:r>
            <a:r>
              <a:rPr lang="en-US" i="1" dirty="0"/>
              <a:t>. </a:t>
            </a:r>
          </a:p>
          <a:p>
            <a:pPr marL="573088" lvl="1" indent="-457200">
              <a:buFont typeface="Arial" charset="0"/>
              <a:buChar char="•"/>
            </a:pPr>
            <a:r>
              <a:rPr lang="en-US" dirty="0" err="1"/>
              <a:t>Soneson</a:t>
            </a:r>
            <a:r>
              <a:rPr lang="en-US" dirty="0"/>
              <a:t>, C., Robinson, M.D., 2017. Bias, Robustness And Scalability In Differential Expression Analysis Of Single-Cell RNA-</a:t>
            </a:r>
            <a:r>
              <a:rPr lang="en-US" dirty="0" err="1"/>
              <a:t>Seq</a:t>
            </a:r>
            <a:r>
              <a:rPr lang="en-US" dirty="0"/>
              <a:t> Data. </a:t>
            </a:r>
            <a:r>
              <a:rPr lang="en-US" i="1" dirty="0" err="1"/>
              <a:t>bioRxiv</a:t>
            </a:r>
            <a:r>
              <a:rPr lang="en-US" dirty="0"/>
              <a:t>. </a:t>
            </a:r>
          </a:p>
          <a:p>
            <a:pPr marL="573088" lvl="1" indent="-457200">
              <a:buFont typeface="Arial" charset="0"/>
              <a:buChar char="•"/>
            </a:pPr>
            <a:r>
              <a:rPr lang="en-US" dirty="0"/>
              <a:t>Crowell, H.L., </a:t>
            </a:r>
            <a:r>
              <a:rPr lang="en-US" dirty="0" err="1"/>
              <a:t>Soneson</a:t>
            </a:r>
            <a:r>
              <a:rPr lang="en-US" dirty="0"/>
              <a:t>, C., Germain, P.L., </a:t>
            </a:r>
            <a:r>
              <a:rPr lang="en-US" dirty="0" err="1"/>
              <a:t>Calini</a:t>
            </a:r>
            <a:r>
              <a:rPr lang="en-US" dirty="0"/>
              <a:t>, D., Collin, L., 2019. On the discovery of population-specific state transitions from multi-sample multi-condition single-cell RNA sequencing data. </a:t>
            </a:r>
            <a:r>
              <a:rPr lang="en-US" dirty="0" err="1"/>
              <a:t>BioRxiv</a:t>
            </a:r>
            <a:r>
              <a:rPr lang="en-US" dirty="0"/>
              <a:t>.</a:t>
            </a:r>
          </a:p>
          <a:p>
            <a:pPr marL="457200" indent="-457200">
              <a:buFont typeface="Arial" charset="0"/>
              <a:buChar char="•"/>
            </a:pPr>
            <a:r>
              <a:rPr lang="en-US" dirty="0"/>
              <a:t>Good false discovery rate control, good power, fast and applicable to different data types</a:t>
            </a:r>
          </a:p>
        </p:txBody>
      </p:sp>
      <p:sp>
        <p:nvSpPr>
          <p:cNvPr id="4" name="Footer Placeholder 3"/>
          <p:cNvSpPr>
            <a:spLocks noGrp="1"/>
          </p:cNvSpPr>
          <p:nvPr>
            <p:ph type="ftr" sz="quarter" idx="13"/>
          </p:nvPr>
        </p:nvSpPr>
        <p:spPr/>
        <p:txBody>
          <a:bodyPr/>
          <a:lstStyle/>
          <a:p>
            <a:pPr>
              <a:defRPr/>
            </a:pPr>
            <a:endParaRPr lang="en-US" altLang="en-US"/>
          </a:p>
        </p:txBody>
      </p:sp>
      <p:sp>
        <p:nvSpPr>
          <p:cNvPr id="5" name="Slide Number Placeholder 4"/>
          <p:cNvSpPr>
            <a:spLocks noGrp="1"/>
          </p:cNvSpPr>
          <p:nvPr>
            <p:ph type="sldNum" sz="quarter" idx="14"/>
          </p:nvPr>
        </p:nvSpPr>
        <p:spPr/>
        <p:txBody>
          <a:bodyPr/>
          <a:lstStyle/>
          <a:p>
            <a:pPr>
              <a:defRPr/>
            </a:pPr>
            <a:fld id="{099469B7-C9AA-B643-8A43-E8BD8393885D}" type="slidenum">
              <a:rPr lang="en-US" altLang="en-US" smtClean="0"/>
              <a:pPr>
                <a:defRPr/>
              </a:pPr>
              <a:t>41</a:t>
            </a:fld>
            <a:endParaRPr lang="en-US" altLang="en-US"/>
          </a:p>
        </p:txBody>
      </p:sp>
    </p:spTree>
    <p:extLst>
      <p:ext uri="{BB962C8B-B14F-4D97-AF65-F5344CB8AC3E}">
        <p14:creationId xmlns:p14="http://schemas.microsoft.com/office/powerpoint/2010/main" val="2016152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0EE6AC5-C474-DB45-A190-086FD76B0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174350" cy="6243145"/>
          </a:xfrm>
          <a:prstGeom prst="rect">
            <a:avLst/>
          </a:prstGeom>
        </p:spPr>
      </p:pic>
      <p:pic>
        <p:nvPicPr>
          <p:cNvPr id="10" name="Picture 9" descr="A screenshot of a map&#10;&#10;Description automatically generated">
            <a:extLst>
              <a:ext uri="{FF2B5EF4-FFF2-40B4-BE49-F238E27FC236}">
                <a16:creationId xmlns:a16="http://schemas.microsoft.com/office/drawing/2014/main" id="{645CF3C7-D36E-374E-8F46-B88E06A25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9941" y="1791718"/>
            <a:ext cx="7310549" cy="3878317"/>
          </a:xfrm>
          <a:prstGeom prst="rect">
            <a:avLst/>
          </a:prstGeom>
        </p:spPr>
      </p:pic>
      <p:sp>
        <p:nvSpPr>
          <p:cNvPr id="11" name="TextBox 10">
            <a:extLst>
              <a:ext uri="{FF2B5EF4-FFF2-40B4-BE49-F238E27FC236}">
                <a16:creationId xmlns:a16="http://schemas.microsoft.com/office/drawing/2014/main" id="{9A33E757-E93A-C349-ABBD-71A5A2BCA44B}"/>
              </a:ext>
            </a:extLst>
          </p:cNvPr>
          <p:cNvSpPr txBox="1"/>
          <p:nvPr/>
        </p:nvSpPr>
        <p:spPr>
          <a:xfrm>
            <a:off x="7885865" y="736292"/>
            <a:ext cx="3903633" cy="830997"/>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Companion book available </a:t>
            </a:r>
          </a:p>
          <a:p>
            <a:r>
              <a:rPr lang="en-US" dirty="0">
                <a:latin typeface="Arial" panose="020B0604020202020204" pitchFamily="34" charset="0"/>
                <a:cs typeface="Arial" panose="020B0604020202020204" pitchFamily="34" charset="0"/>
              </a:rPr>
              <a:t>at </a:t>
            </a:r>
            <a:r>
              <a:rPr lang="en-US" dirty="0" err="1">
                <a:latin typeface="Arial" panose="020B0604020202020204" pitchFamily="34" charset="0"/>
                <a:cs typeface="Arial" panose="020B0604020202020204" pitchFamily="34" charset="0"/>
              </a:rPr>
              <a:t>osca.bioconductor.org</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6E98705-389E-B44E-8F31-59F54E708734}"/>
              </a:ext>
            </a:extLst>
          </p:cNvPr>
          <p:cNvSpPr txBox="1"/>
          <p:nvPr/>
        </p:nvSpPr>
        <p:spPr>
          <a:xfrm>
            <a:off x="5399756" y="6298867"/>
            <a:ext cx="6792244" cy="46166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Project funded by the Chan-Zuckerberg Initiative</a:t>
            </a:r>
          </a:p>
        </p:txBody>
      </p:sp>
      <p:pic>
        <p:nvPicPr>
          <p:cNvPr id="4" name="Picture 3">
            <a:extLst>
              <a:ext uri="{FF2B5EF4-FFF2-40B4-BE49-F238E27FC236}">
                <a16:creationId xmlns:a16="http://schemas.microsoft.com/office/drawing/2014/main" id="{DB2E995A-E13C-6043-8393-1EC54CB2E7DC}"/>
              </a:ext>
            </a:extLst>
          </p:cNvPr>
          <p:cNvPicPr>
            <a:picLocks noChangeAspect="1"/>
          </p:cNvPicPr>
          <p:nvPr/>
        </p:nvPicPr>
        <p:blipFill rotWithShape="1">
          <a:blip r:embed="rId4"/>
          <a:srcRect l="23731" r="20634" b="27012"/>
          <a:stretch/>
        </p:blipFill>
        <p:spPr>
          <a:xfrm>
            <a:off x="332511" y="4961188"/>
            <a:ext cx="1080655" cy="14176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C661FC59-1F1A-BD44-B83F-813B4E80A09D}"/>
              </a:ext>
            </a:extLst>
          </p:cNvPr>
          <p:cNvSpPr txBox="1"/>
          <p:nvPr/>
        </p:nvSpPr>
        <p:spPr>
          <a:xfrm>
            <a:off x="0" y="6378881"/>
            <a:ext cx="2274020" cy="46166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Rob Amezquita</a:t>
            </a:r>
          </a:p>
        </p:txBody>
      </p:sp>
    </p:spTree>
    <p:extLst>
      <p:ext uri="{BB962C8B-B14F-4D97-AF65-F5344CB8AC3E}">
        <p14:creationId xmlns:p14="http://schemas.microsoft.com/office/powerpoint/2010/main" val="179818863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30173" y="6662558"/>
            <a:ext cx="2536742" cy="2246769"/>
          </a:xfrm>
          <a:prstGeom prst="rect">
            <a:avLst/>
          </a:prstGeom>
        </p:spPr>
        <p:txBody>
          <a:bodyPr wrap="square">
            <a:spAutoFit/>
          </a:bodyPr>
          <a:lstStyle/>
          <a:p>
            <a:pPr defTabSz="914400">
              <a:spcBef>
                <a:spcPct val="0"/>
              </a:spcBef>
              <a:defRPr/>
            </a:pPr>
            <a:r>
              <a:rPr lang="en-US" altLang="en-US" dirty="0">
                <a:solidFill>
                  <a:prstClr val="black"/>
                </a:solidFill>
                <a:latin typeface="Arial" panose="020B0604020202020204" pitchFamily="34" charset="0"/>
                <a:cs typeface="Arial" panose="020B0604020202020204" pitchFamily="34" charset="0"/>
              </a:rPr>
              <a:t>employ anti-tumor immune cells, either natural  or engineered, to create or enhance an immune response against tumors</a:t>
            </a:r>
          </a:p>
          <a:p>
            <a:pPr defTabSz="914400">
              <a:defRPr/>
            </a:pPr>
            <a:endParaRPr lang="en-US" sz="3200" dirty="0">
              <a:solidFill>
                <a:prstClr val="black"/>
              </a:solidFill>
            </a:endParaRPr>
          </a:p>
        </p:txBody>
      </p:sp>
      <p:grpSp>
        <p:nvGrpSpPr>
          <p:cNvPr id="34833" name="Group 34832"/>
          <p:cNvGrpSpPr/>
          <p:nvPr/>
        </p:nvGrpSpPr>
        <p:grpSpPr>
          <a:xfrm>
            <a:off x="586989" y="1791382"/>
            <a:ext cx="11018023" cy="4540060"/>
            <a:chOff x="600196" y="1791382"/>
            <a:chExt cx="11018023" cy="4540060"/>
          </a:xfrm>
        </p:grpSpPr>
        <p:grpSp>
          <p:nvGrpSpPr>
            <p:cNvPr id="4" name="Group 3"/>
            <p:cNvGrpSpPr/>
            <p:nvPr/>
          </p:nvGrpSpPr>
          <p:grpSpPr>
            <a:xfrm>
              <a:off x="600196" y="1791382"/>
              <a:ext cx="1207573" cy="4540060"/>
              <a:chOff x="600196" y="1708578"/>
              <a:chExt cx="1207573" cy="454006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196" y="1708578"/>
                <a:ext cx="1207573" cy="4124567"/>
              </a:xfrm>
              <a:prstGeom prst="rect">
                <a:avLst/>
              </a:prstGeom>
            </p:spPr>
          </p:pic>
          <p:sp>
            <p:nvSpPr>
              <p:cNvPr id="10" name="Rectangle 9"/>
              <p:cNvSpPr/>
              <p:nvPr/>
            </p:nvSpPr>
            <p:spPr>
              <a:xfrm>
                <a:off x="752576" y="5940861"/>
                <a:ext cx="902811" cy="307777"/>
              </a:xfrm>
              <a:prstGeom prst="rect">
                <a:avLst/>
              </a:prstGeom>
            </p:spPr>
            <p:txBody>
              <a:bodyPr wrap="none">
                <a:spAutoFit/>
              </a:bodyPr>
              <a:lstStyle/>
              <a:p>
                <a:pPr defTabSz="914400"/>
                <a:r>
                  <a:rPr lang="en-US" b="1" dirty="0">
                    <a:solidFill>
                      <a:srgbClr val="123054"/>
                    </a:solidFill>
                    <a:latin typeface="Armata" panose="020B0503040500060204" pitchFamily="34" charset="77"/>
                    <a:cs typeface="Arial" panose="020B0604020202020204" pitchFamily="34" charset="0"/>
                  </a:rPr>
                  <a:t>PATIENT</a:t>
                </a:r>
                <a:endParaRPr lang="en-US" b="1" dirty="0">
                  <a:solidFill>
                    <a:prstClr val="black"/>
                  </a:solidFill>
                  <a:latin typeface="Armata" panose="020B0503040500060204" pitchFamily="34" charset="77"/>
                </a:endParaRPr>
              </a:p>
            </p:txBody>
          </p:sp>
        </p:grpSp>
        <p:grpSp>
          <p:nvGrpSpPr>
            <p:cNvPr id="3" name="Group 2"/>
            <p:cNvGrpSpPr/>
            <p:nvPr/>
          </p:nvGrpSpPr>
          <p:grpSpPr>
            <a:xfrm>
              <a:off x="10410646" y="1791382"/>
              <a:ext cx="1207573" cy="4540060"/>
              <a:chOff x="10410646" y="1708578"/>
              <a:chExt cx="1207573" cy="4540060"/>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10646" y="1708578"/>
                <a:ext cx="1207573" cy="4124567"/>
              </a:xfrm>
              <a:prstGeom prst="rect">
                <a:avLst/>
              </a:prstGeom>
            </p:spPr>
          </p:pic>
          <p:sp>
            <p:nvSpPr>
              <p:cNvPr id="16" name="Rectangle 15"/>
              <p:cNvSpPr/>
              <p:nvPr/>
            </p:nvSpPr>
            <p:spPr>
              <a:xfrm>
                <a:off x="10563026" y="5940861"/>
                <a:ext cx="902811" cy="307777"/>
              </a:xfrm>
              <a:prstGeom prst="rect">
                <a:avLst/>
              </a:prstGeom>
            </p:spPr>
            <p:txBody>
              <a:bodyPr wrap="none">
                <a:spAutoFit/>
              </a:bodyPr>
              <a:lstStyle/>
              <a:p>
                <a:pPr defTabSz="914400"/>
                <a:r>
                  <a:rPr lang="en-US" b="1" dirty="0">
                    <a:solidFill>
                      <a:srgbClr val="123054"/>
                    </a:solidFill>
                    <a:latin typeface="Armata" panose="020B0503040500060204" pitchFamily="34" charset="77"/>
                    <a:cs typeface="Arial" panose="020B0604020202020204" pitchFamily="34" charset="0"/>
                  </a:rPr>
                  <a:t>PATIENT</a:t>
                </a:r>
                <a:endParaRPr lang="en-US" b="1" dirty="0">
                  <a:solidFill>
                    <a:prstClr val="black"/>
                  </a:solidFill>
                  <a:latin typeface="Armata" panose="020B0503040500060204" pitchFamily="34" charset="77"/>
                </a:endParaRPr>
              </a:p>
            </p:txBody>
          </p:sp>
        </p:grpSp>
      </p:grpSp>
      <p:grpSp>
        <p:nvGrpSpPr>
          <p:cNvPr id="24" name="Group 23"/>
          <p:cNvGrpSpPr/>
          <p:nvPr/>
        </p:nvGrpSpPr>
        <p:grpSpPr>
          <a:xfrm>
            <a:off x="-1976010" y="4302801"/>
            <a:ext cx="634140" cy="1259908"/>
            <a:chOff x="1201820" y="2508327"/>
            <a:chExt cx="634140" cy="1259908"/>
          </a:xfrm>
        </p:grpSpPr>
        <p:grpSp>
          <p:nvGrpSpPr>
            <p:cNvPr id="25" name="Group 24"/>
            <p:cNvGrpSpPr/>
            <p:nvPr/>
          </p:nvGrpSpPr>
          <p:grpSpPr>
            <a:xfrm>
              <a:off x="1201820" y="2508327"/>
              <a:ext cx="634140" cy="803424"/>
              <a:chOff x="1202097" y="2508327"/>
              <a:chExt cx="634140" cy="803424"/>
            </a:xfrm>
          </p:grpSpPr>
          <p:sp>
            <p:nvSpPr>
              <p:cNvPr id="33" name="Left Bracket 32"/>
              <p:cNvSpPr/>
              <p:nvPr/>
            </p:nvSpPr>
            <p:spPr>
              <a:xfrm rot="16200000">
                <a:off x="1374166" y="2336259"/>
                <a:ext cx="290001" cy="634140"/>
              </a:xfrm>
              <a:prstGeom prst="leftBracket">
                <a:avLst>
                  <a:gd name="adj" fmla="val 143040"/>
                </a:avLst>
              </a:prstGeom>
              <a:noFill/>
              <a:ln w="889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prstClr val="black"/>
                  </a:solidFill>
                </a:endParaRPr>
              </a:p>
            </p:txBody>
          </p:sp>
          <p:cxnSp>
            <p:nvCxnSpPr>
              <p:cNvPr id="34" name="Straight Connector 33"/>
              <p:cNvCxnSpPr/>
              <p:nvPr/>
            </p:nvCxnSpPr>
            <p:spPr>
              <a:xfrm flipV="1">
                <a:off x="1516418" y="2826989"/>
                <a:ext cx="1147" cy="484762"/>
              </a:xfrm>
              <a:prstGeom prst="line">
                <a:avLst/>
              </a:prstGeom>
              <a:ln w="1936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454284" y="2874523"/>
                <a:ext cx="1" cy="421230"/>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6" name="Left Bracket 35"/>
              <p:cNvSpPr/>
              <p:nvPr/>
            </p:nvSpPr>
            <p:spPr>
              <a:xfrm rot="16200000">
                <a:off x="1403945" y="2376699"/>
                <a:ext cx="227241" cy="490497"/>
              </a:xfrm>
              <a:prstGeom prst="leftBracket">
                <a:avLst>
                  <a:gd name="adj" fmla="val 130046"/>
                </a:avLst>
              </a:prstGeom>
              <a:noFill/>
              <a:ln w="825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prstClr val="black"/>
                  </a:solidFill>
                </a:endParaRPr>
              </a:p>
            </p:txBody>
          </p:sp>
        </p:grpSp>
        <p:cxnSp>
          <p:nvCxnSpPr>
            <p:cNvPr id="31" name="Straight Connector 30"/>
            <p:cNvCxnSpPr/>
            <p:nvPr/>
          </p:nvCxnSpPr>
          <p:spPr>
            <a:xfrm>
              <a:off x="1516141" y="3340828"/>
              <a:ext cx="0" cy="427407"/>
            </a:xfrm>
            <a:prstGeom prst="line">
              <a:avLst/>
            </a:prstGeom>
            <a:ln w="161925" cap="rnd" cmpd="dbl">
              <a:gradFill>
                <a:gsLst>
                  <a:gs pos="0">
                    <a:schemeClr val="accent1">
                      <a:alpha val="47000"/>
                    </a:schemeClr>
                  </a:gs>
                  <a:gs pos="100000">
                    <a:srgbClr val="FFC000"/>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2523341" y="4826923"/>
            <a:ext cx="585776" cy="1398085"/>
            <a:chOff x="4485518" y="2468077"/>
            <a:chExt cx="585776" cy="1398085"/>
          </a:xfrm>
        </p:grpSpPr>
        <p:cxnSp>
          <p:nvCxnSpPr>
            <p:cNvPr id="40" name="Straight Connector 39"/>
            <p:cNvCxnSpPr/>
            <p:nvPr/>
          </p:nvCxnSpPr>
          <p:spPr>
            <a:xfrm flipV="1">
              <a:off x="4785884" y="3001205"/>
              <a:ext cx="0" cy="385697"/>
            </a:xfrm>
            <a:prstGeom prst="line">
              <a:avLst/>
            </a:prstGeom>
            <a:ln w="920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86592" y="3438755"/>
              <a:ext cx="0" cy="427407"/>
            </a:xfrm>
            <a:prstGeom prst="line">
              <a:avLst/>
            </a:prstGeom>
            <a:ln w="82550" cap="rnd" cmpd="dbl">
              <a:gradFill>
                <a:gsLst>
                  <a:gs pos="0">
                    <a:schemeClr val="accent1">
                      <a:alpha val="47000"/>
                    </a:schemeClr>
                  </a:gs>
                  <a:gs pos="100000">
                    <a:srgbClr val="FFC000"/>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4485518" y="2468077"/>
              <a:ext cx="585776" cy="533128"/>
              <a:chOff x="4485518" y="2468077"/>
              <a:chExt cx="585776" cy="533128"/>
            </a:xfrm>
          </p:grpSpPr>
          <p:sp>
            <p:nvSpPr>
              <p:cNvPr id="44" name="Freeform 43"/>
              <p:cNvSpPr/>
              <p:nvPr/>
            </p:nvSpPr>
            <p:spPr>
              <a:xfrm>
                <a:off x="4549268" y="2468077"/>
                <a:ext cx="484266" cy="533128"/>
              </a:xfrm>
              <a:custGeom>
                <a:avLst/>
                <a:gdLst>
                  <a:gd name="connsiteX0" fmla="*/ 0 w 867446"/>
                  <a:gd name="connsiteY0" fmla="*/ 661784 h 915784"/>
                  <a:gd name="connsiteX1" fmla="*/ 266700 w 867446"/>
                  <a:gd name="connsiteY1" fmla="*/ 64884 h 915784"/>
                  <a:gd name="connsiteX2" fmla="*/ 863600 w 867446"/>
                  <a:gd name="connsiteY2" fmla="*/ 90284 h 915784"/>
                  <a:gd name="connsiteX3" fmla="*/ 520700 w 867446"/>
                  <a:gd name="connsiteY3" fmla="*/ 725284 h 915784"/>
                  <a:gd name="connsiteX4" fmla="*/ 469900 w 867446"/>
                  <a:gd name="connsiteY4" fmla="*/ 915784 h 91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446" h="915784">
                    <a:moveTo>
                      <a:pt x="0" y="661784"/>
                    </a:moveTo>
                    <a:cubicBezTo>
                      <a:pt x="61383" y="410959"/>
                      <a:pt x="122767" y="160134"/>
                      <a:pt x="266700" y="64884"/>
                    </a:cubicBezTo>
                    <a:cubicBezTo>
                      <a:pt x="410633" y="-30366"/>
                      <a:pt x="821267" y="-19783"/>
                      <a:pt x="863600" y="90284"/>
                    </a:cubicBezTo>
                    <a:cubicBezTo>
                      <a:pt x="905933" y="200351"/>
                      <a:pt x="586317" y="587701"/>
                      <a:pt x="520700" y="725284"/>
                    </a:cubicBezTo>
                    <a:cubicBezTo>
                      <a:pt x="455083" y="862867"/>
                      <a:pt x="462491" y="889325"/>
                      <a:pt x="469900" y="9157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E9E9E9"/>
                  </a:solidFill>
                </a:endParaRPr>
              </a:p>
            </p:txBody>
          </p:sp>
          <p:sp>
            <p:nvSpPr>
              <p:cNvPr id="45" name="Oval 44"/>
              <p:cNvSpPr/>
              <p:nvPr/>
            </p:nvSpPr>
            <p:spPr>
              <a:xfrm rot="2029217">
                <a:off x="4841637" y="2516112"/>
                <a:ext cx="227899" cy="3918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E9E9E9"/>
                  </a:solidFill>
                </a:endParaRPr>
              </a:p>
            </p:txBody>
          </p:sp>
          <p:sp>
            <p:nvSpPr>
              <p:cNvPr id="46" name="Oval 45"/>
              <p:cNvSpPr/>
              <p:nvPr/>
            </p:nvSpPr>
            <p:spPr>
              <a:xfrm rot="1223939">
                <a:off x="4485518" y="2512989"/>
                <a:ext cx="227899" cy="39189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E9E9E9"/>
                  </a:solidFill>
                </a:endParaRPr>
              </a:p>
            </p:txBody>
          </p:sp>
          <p:sp>
            <p:nvSpPr>
              <p:cNvPr id="47" name="Arc 46"/>
              <p:cNvSpPr/>
              <p:nvPr/>
            </p:nvSpPr>
            <p:spPr>
              <a:xfrm rot="17688834">
                <a:off x="4464932" y="2592039"/>
                <a:ext cx="300543" cy="200031"/>
              </a:xfrm>
              <a:prstGeom prst="arc">
                <a:avLst>
                  <a:gd name="adj1" fmla="val 14898563"/>
                  <a:gd name="adj2" fmla="val 20915971"/>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prstClr val="black"/>
                  </a:solidFill>
                </a:endParaRPr>
              </a:p>
            </p:txBody>
          </p:sp>
          <p:sp>
            <p:nvSpPr>
              <p:cNvPr id="48" name="Arc 47"/>
              <p:cNvSpPr/>
              <p:nvPr/>
            </p:nvSpPr>
            <p:spPr>
              <a:xfrm rot="18193307">
                <a:off x="4818044" y="2606462"/>
                <a:ext cx="306470" cy="200031"/>
              </a:xfrm>
              <a:prstGeom prst="arc">
                <a:avLst>
                  <a:gd name="adj1" fmla="val 14898563"/>
                  <a:gd name="adj2" fmla="val 20915971"/>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prstClr val="black"/>
                  </a:solidFill>
                </a:endParaRPr>
              </a:p>
            </p:txBody>
          </p:sp>
        </p:grpSp>
      </p:grpSp>
      <p:sp>
        <p:nvSpPr>
          <p:cNvPr id="126" name="Rectangle 125"/>
          <p:cNvSpPr/>
          <p:nvPr/>
        </p:nvSpPr>
        <p:spPr>
          <a:xfrm>
            <a:off x="3826693" y="4965510"/>
            <a:ext cx="3689856" cy="369332"/>
          </a:xfrm>
          <a:prstGeom prst="rect">
            <a:avLst/>
          </a:prstGeom>
        </p:spPr>
        <p:txBody>
          <a:bodyPr wrap="none">
            <a:spAutoFit/>
          </a:bodyPr>
          <a:lstStyle/>
          <a:p>
            <a:pPr defTabSz="914400"/>
            <a:r>
              <a:rPr lang="en-US" dirty="0">
                <a:solidFill>
                  <a:srgbClr val="123054"/>
                </a:solidFill>
                <a:latin typeface="Arial" panose="020B0604020202020204" pitchFamily="34" charset="0"/>
                <a:cs typeface="Arial" panose="020B0604020202020204" pitchFamily="34" charset="0"/>
              </a:rPr>
              <a:t>Tumor Infiltrating Leukocytes (TIL)</a:t>
            </a:r>
            <a:endParaRPr lang="en-US" dirty="0">
              <a:solidFill>
                <a:prstClr val="black"/>
              </a:solidFill>
            </a:endParaRPr>
          </a:p>
        </p:txBody>
      </p:sp>
      <p:grpSp>
        <p:nvGrpSpPr>
          <p:cNvPr id="34846" name="Group 34845"/>
          <p:cNvGrpSpPr/>
          <p:nvPr/>
        </p:nvGrpSpPr>
        <p:grpSpPr>
          <a:xfrm>
            <a:off x="1887367" y="9013342"/>
            <a:ext cx="8211729" cy="2933926"/>
            <a:chOff x="1782210" y="3459071"/>
            <a:chExt cx="8211729" cy="2933926"/>
          </a:xfrm>
        </p:grpSpPr>
        <p:sp>
          <p:nvSpPr>
            <p:cNvPr id="108" name="Arc 107"/>
            <p:cNvSpPr/>
            <p:nvPr/>
          </p:nvSpPr>
          <p:spPr>
            <a:xfrm>
              <a:off x="7148193" y="3459071"/>
              <a:ext cx="2845746" cy="2271290"/>
            </a:xfrm>
            <a:prstGeom prst="arc">
              <a:avLst>
                <a:gd name="adj1" fmla="val 767134"/>
                <a:gd name="adj2" fmla="val 5483803"/>
              </a:avLst>
            </a:prstGeom>
            <a:ln w="76200">
              <a:solidFill>
                <a:schemeClr val="accent5">
                  <a:lumMod val="9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prstClr val="black"/>
                </a:solidFill>
              </a:endParaRPr>
            </a:p>
          </p:txBody>
        </p:sp>
        <p:cxnSp>
          <p:nvCxnSpPr>
            <p:cNvPr id="34816" name="Straight Arrow Connector 34815"/>
            <p:cNvCxnSpPr/>
            <p:nvPr/>
          </p:nvCxnSpPr>
          <p:spPr>
            <a:xfrm>
              <a:off x="2639796" y="5750439"/>
              <a:ext cx="5601234" cy="0"/>
            </a:xfrm>
            <a:prstGeom prst="straightConnector1">
              <a:avLst/>
            </a:prstGeom>
            <a:ln w="76200">
              <a:solidFill>
                <a:schemeClr val="accent5">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605226" y="6023665"/>
              <a:ext cx="1586973" cy="369332"/>
            </a:xfrm>
            <a:prstGeom prst="rect">
              <a:avLst/>
            </a:prstGeom>
          </p:spPr>
          <p:txBody>
            <a:bodyPr wrap="none">
              <a:spAutoFit/>
            </a:bodyPr>
            <a:lstStyle/>
            <a:p>
              <a:pPr defTabSz="914400"/>
              <a:r>
                <a:rPr lang="en-US" dirty="0">
                  <a:solidFill>
                    <a:srgbClr val="123054"/>
                  </a:solidFill>
                  <a:latin typeface="Arial" panose="020B0604020202020204" pitchFamily="34" charset="0"/>
                  <a:cs typeface="Arial" panose="020B0604020202020204" pitchFamily="34" charset="0"/>
                </a:rPr>
                <a:t>Isolate T cells</a:t>
              </a:r>
              <a:endParaRPr lang="en-US" dirty="0">
                <a:solidFill>
                  <a:prstClr val="black"/>
                </a:solidFill>
              </a:endParaRPr>
            </a:p>
          </p:txBody>
        </p:sp>
        <p:grpSp>
          <p:nvGrpSpPr>
            <p:cNvPr id="6" name="Group 5"/>
            <p:cNvGrpSpPr/>
            <p:nvPr/>
          </p:nvGrpSpPr>
          <p:grpSpPr>
            <a:xfrm>
              <a:off x="5064701" y="5385127"/>
              <a:ext cx="762349" cy="711448"/>
              <a:chOff x="2508975" y="2531593"/>
              <a:chExt cx="1065551" cy="994406"/>
            </a:xfrm>
          </p:grpSpPr>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2508975" y="2997818"/>
                <a:ext cx="505217" cy="528181"/>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3069309" y="2867698"/>
                <a:ext cx="505217" cy="528181"/>
              </a:xfrm>
              <a:prstGeom prst="rect">
                <a:avLst/>
              </a:prstGeom>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2703665" y="2531593"/>
                <a:ext cx="505217" cy="528181"/>
              </a:xfrm>
              <a:prstGeom prst="rect">
                <a:avLst/>
              </a:prstGeom>
            </p:spPr>
          </p:pic>
        </p:grpSp>
        <p:sp>
          <p:nvSpPr>
            <p:cNvPr id="55" name="Rectangle 54"/>
            <p:cNvSpPr/>
            <p:nvPr/>
          </p:nvSpPr>
          <p:spPr>
            <a:xfrm>
              <a:off x="2800807" y="6023363"/>
              <a:ext cx="1791367" cy="369332"/>
            </a:xfrm>
            <a:prstGeom prst="rect">
              <a:avLst/>
            </a:prstGeom>
          </p:spPr>
          <p:txBody>
            <a:bodyPr wrap="square">
              <a:spAutoFit/>
            </a:bodyPr>
            <a:lstStyle/>
            <a:p>
              <a:pPr defTabSz="914400"/>
              <a:r>
                <a:rPr lang="en-US" dirty="0">
                  <a:solidFill>
                    <a:srgbClr val="123054"/>
                  </a:solidFill>
                  <a:latin typeface="Arial" panose="020B0604020202020204" pitchFamily="34" charset="0"/>
                  <a:cs typeface="Arial" panose="020B0604020202020204" pitchFamily="34" charset="0"/>
                </a:rPr>
                <a:t>Remove tumor</a:t>
              </a:r>
              <a:endParaRPr lang="en-US" dirty="0">
                <a:solidFill>
                  <a:prstClr val="black"/>
                </a:solidFill>
              </a:endParaRPr>
            </a:p>
          </p:txBody>
        </p:sp>
        <p:sp>
          <p:nvSpPr>
            <p:cNvPr id="63" name="Rectangle 62"/>
            <p:cNvSpPr/>
            <p:nvPr/>
          </p:nvSpPr>
          <p:spPr>
            <a:xfrm>
              <a:off x="8509882" y="6023665"/>
              <a:ext cx="966931" cy="369332"/>
            </a:xfrm>
            <a:prstGeom prst="rect">
              <a:avLst/>
            </a:prstGeom>
          </p:spPr>
          <p:txBody>
            <a:bodyPr wrap="none">
              <a:spAutoFit/>
            </a:bodyPr>
            <a:lstStyle/>
            <a:p>
              <a:pPr defTabSz="914400"/>
              <a:r>
                <a:rPr lang="en-US" dirty="0">
                  <a:solidFill>
                    <a:srgbClr val="123054"/>
                  </a:solidFill>
                  <a:latin typeface="Arial" panose="020B0604020202020204" pitchFamily="34" charset="0"/>
                  <a:cs typeface="Arial" panose="020B0604020202020204" pitchFamily="34" charset="0"/>
                </a:rPr>
                <a:t>Expand</a:t>
              </a:r>
              <a:endParaRPr lang="en-US" dirty="0">
                <a:solidFill>
                  <a:prstClr val="black"/>
                </a:solidFill>
              </a:endParaRPr>
            </a:p>
          </p:txBody>
        </p:sp>
        <p:sp>
          <p:nvSpPr>
            <p:cNvPr id="34818" name="Arc 34817"/>
            <p:cNvSpPr/>
            <p:nvPr/>
          </p:nvSpPr>
          <p:spPr>
            <a:xfrm>
              <a:off x="1782210" y="3974428"/>
              <a:ext cx="1869792" cy="1756118"/>
            </a:xfrm>
            <a:prstGeom prst="arc">
              <a:avLst>
                <a:gd name="adj1" fmla="val 5392098"/>
                <a:gd name="adj2" fmla="val 10053544"/>
              </a:avLst>
            </a:prstGeom>
            <a:ln w="76200">
              <a:solidFill>
                <a:schemeClr val="accent5">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prstClr val="black"/>
                </a:solidFill>
              </a:endParaRPr>
            </a:p>
          </p:txBody>
        </p:sp>
        <p:grpSp>
          <p:nvGrpSpPr>
            <p:cNvPr id="5" name="Group 4"/>
            <p:cNvGrpSpPr/>
            <p:nvPr/>
          </p:nvGrpSpPr>
          <p:grpSpPr>
            <a:xfrm>
              <a:off x="2286092" y="5165897"/>
              <a:ext cx="980657" cy="1084423"/>
              <a:chOff x="2401472" y="4625623"/>
              <a:chExt cx="1370685" cy="1515721"/>
            </a:xfrm>
          </p:grpSpPr>
          <p:pic>
            <p:nvPicPr>
              <p:cNvPr id="13" name="Picture 12"/>
              <p:cNvPicPr>
                <a:picLocks noChangeAspect="1"/>
              </p:cNvPicPr>
              <p:nvPr/>
            </p:nvPicPr>
            <p:blipFill rotWithShape="1">
              <a:blip r:embed="rId5" cstate="email">
                <a:extLst>
                  <a:ext uri="{28A0092B-C50C-407E-A947-70E740481C1C}">
                    <a14:useLocalDpi xmlns:a14="http://schemas.microsoft.com/office/drawing/2010/main"/>
                  </a:ext>
                </a:extLst>
              </a:blip>
              <a:srcRect l="-1" r="-870"/>
              <a:stretch/>
            </p:blipFill>
            <p:spPr>
              <a:xfrm>
                <a:off x="2468382" y="5184517"/>
                <a:ext cx="634293" cy="554185"/>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2478488" y="5613163"/>
                <a:ext cx="505217" cy="528181"/>
              </a:xfrm>
              <a:prstGeom prst="rect">
                <a:avLst/>
              </a:prstGeom>
            </p:spPr>
          </p:pic>
          <p:pic>
            <p:nvPicPr>
              <p:cNvPr id="49" name="Picture 4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2401472" y="4660795"/>
                <a:ext cx="505217" cy="528181"/>
              </a:xfrm>
              <a:prstGeom prst="rect">
                <a:avLst/>
              </a:prstGeom>
            </p:spPr>
          </p:pic>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2787026" y="5033744"/>
                <a:ext cx="505217" cy="528181"/>
              </a:xfrm>
              <a:prstGeom prst="rect">
                <a:avLst/>
              </a:prstGeom>
            </p:spPr>
          </p:pic>
          <p:pic>
            <p:nvPicPr>
              <p:cNvPr id="51" name="Picture 5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3266940" y="4977728"/>
                <a:ext cx="505217" cy="528181"/>
              </a:xfrm>
              <a:prstGeom prst="rect">
                <a:avLst/>
              </a:prstGeom>
            </p:spPr>
          </p:pic>
          <p:pic>
            <p:nvPicPr>
              <p:cNvPr id="52" name="Picture 51"/>
              <p:cNvPicPr>
                <a:picLocks noChangeAspect="1"/>
              </p:cNvPicPr>
              <p:nvPr/>
            </p:nvPicPr>
            <p:blipFill rotWithShape="1">
              <a:blip r:embed="rId5" cstate="email">
                <a:extLst>
                  <a:ext uri="{28A0092B-C50C-407E-A947-70E740481C1C}">
                    <a14:useLocalDpi xmlns:a14="http://schemas.microsoft.com/office/drawing/2010/main"/>
                  </a:ext>
                </a:extLst>
              </a:blip>
              <a:srcRect l="-1" r="-870"/>
              <a:stretch/>
            </p:blipFill>
            <p:spPr>
              <a:xfrm>
                <a:off x="2932132" y="4625623"/>
                <a:ext cx="634293" cy="554185"/>
              </a:xfrm>
              <a:prstGeom prst="rect">
                <a:avLst/>
              </a:prstGeom>
            </p:spPr>
          </p:pic>
        </p:grpSp>
        <p:grpSp>
          <p:nvGrpSpPr>
            <p:cNvPr id="34836" name="Group 34835"/>
            <p:cNvGrpSpPr/>
            <p:nvPr/>
          </p:nvGrpSpPr>
          <p:grpSpPr>
            <a:xfrm>
              <a:off x="7800422" y="5181472"/>
              <a:ext cx="1165850" cy="1111999"/>
              <a:chOff x="7962856" y="4864736"/>
              <a:chExt cx="1165850" cy="1111999"/>
            </a:xfrm>
          </p:grpSpPr>
          <p:pic>
            <p:nvPicPr>
              <p:cNvPr id="57" name="Picture 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8258905" y="5598848"/>
                <a:ext cx="361457" cy="377887"/>
              </a:xfrm>
              <a:prstGeom prst="rect">
                <a:avLst/>
              </a:prstGeom>
            </p:spPr>
          </p:pic>
          <p:pic>
            <p:nvPicPr>
              <p:cNvPr id="60" name="Picture 5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7962856" y="5377776"/>
                <a:ext cx="361457" cy="377887"/>
              </a:xfrm>
              <a:prstGeom prst="rect">
                <a:avLst/>
              </a:prstGeom>
            </p:spPr>
          </p:pic>
          <p:grpSp>
            <p:nvGrpSpPr>
              <p:cNvPr id="64" name="Group 63"/>
              <p:cNvGrpSpPr/>
              <p:nvPr/>
            </p:nvGrpSpPr>
            <p:grpSpPr>
              <a:xfrm>
                <a:off x="8366357" y="4864736"/>
                <a:ext cx="762349" cy="756257"/>
                <a:chOff x="2508975" y="2531593"/>
                <a:chExt cx="1065551" cy="1057036"/>
              </a:xfrm>
            </p:grpSpPr>
            <p:pic>
              <p:nvPicPr>
                <p:cNvPr id="65" name="Picture 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2508975" y="3060448"/>
                  <a:ext cx="505217" cy="528181"/>
                </a:xfrm>
                <a:prstGeom prst="rect">
                  <a:avLst/>
                </a:prstGeom>
              </p:spPr>
            </p:pic>
            <p:pic>
              <p:nvPicPr>
                <p:cNvPr id="66" name="Picture 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3069309" y="2867698"/>
                  <a:ext cx="505217" cy="528181"/>
                </a:xfrm>
                <a:prstGeom prst="rect">
                  <a:avLst/>
                </a:prstGeom>
              </p:spPr>
            </p:pic>
            <p:pic>
              <p:nvPicPr>
                <p:cNvPr id="67" name="Picture 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2703665" y="2531593"/>
                  <a:ext cx="505217" cy="528181"/>
                </a:xfrm>
                <a:prstGeom prst="rect">
                  <a:avLst/>
                </a:prstGeom>
              </p:spPr>
            </p:pic>
          </p:grpSp>
          <p:pic>
            <p:nvPicPr>
              <p:cNvPr id="131" name="Picture 1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8639308" y="5309013"/>
                <a:ext cx="361457" cy="377887"/>
              </a:xfrm>
              <a:prstGeom prst="rect">
                <a:avLst/>
              </a:prstGeom>
            </p:spPr>
          </p:pic>
          <p:pic>
            <p:nvPicPr>
              <p:cNvPr id="132" name="Picture 1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1251310">
                <a:off x="8198686" y="5020287"/>
                <a:ext cx="361457" cy="377887"/>
              </a:xfrm>
              <a:prstGeom prst="rect">
                <a:avLst/>
              </a:prstGeom>
            </p:spPr>
          </p:pic>
        </p:grpSp>
      </p:grpSp>
      <p:pic>
        <p:nvPicPr>
          <p:cNvPr id="114" name="Picture 1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74272" y="4665945"/>
            <a:ext cx="8419306" cy="1816765"/>
          </a:xfrm>
          <a:prstGeom prst="rect">
            <a:avLst/>
          </a:prstGeom>
        </p:spPr>
      </p:pic>
      <p:pic>
        <p:nvPicPr>
          <p:cNvPr id="116" name="Picture 1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32006" y="1163601"/>
            <a:ext cx="8431499" cy="3505504"/>
          </a:xfrm>
          <a:prstGeom prst="rect">
            <a:avLst/>
          </a:prstGeom>
        </p:spPr>
      </p:pic>
      <p:sp>
        <p:nvSpPr>
          <p:cNvPr id="164" name="Rectangle 163"/>
          <p:cNvSpPr/>
          <p:nvPr/>
        </p:nvSpPr>
        <p:spPr>
          <a:xfrm>
            <a:off x="9271115" y="5206162"/>
            <a:ext cx="1258583" cy="307777"/>
          </a:xfrm>
          <a:prstGeom prst="rect">
            <a:avLst/>
          </a:prstGeom>
        </p:spPr>
        <p:txBody>
          <a:bodyPr wrap="square">
            <a:spAutoFit/>
          </a:bodyPr>
          <a:lstStyle/>
          <a:p>
            <a:pPr algn="ctr" defTabSz="914400"/>
            <a:r>
              <a:rPr lang="en-US" sz="1400" dirty="0">
                <a:solidFill>
                  <a:srgbClr val="123054"/>
                </a:solidFill>
                <a:latin typeface="Arial" panose="020B0604020202020204" pitchFamily="34" charset="0"/>
                <a:cs typeface="Arial" panose="020B0604020202020204" pitchFamily="34" charset="0"/>
              </a:rPr>
              <a:t>2-3 months</a:t>
            </a:r>
            <a:endParaRPr lang="en-US" sz="1400" dirty="0">
              <a:solidFill>
                <a:prstClr val="black"/>
              </a:solidFill>
            </a:endParaRPr>
          </a:p>
        </p:txBody>
      </p:sp>
      <p:sp>
        <p:nvSpPr>
          <p:cNvPr id="165" name="Rectangle 164"/>
          <p:cNvSpPr/>
          <p:nvPr/>
        </p:nvSpPr>
        <p:spPr>
          <a:xfrm>
            <a:off x="9136925" y="3437022"/>
            <a:ext cx="1258583" cy="307777"/>
          </a:xfrm>
          <a:prstGeom prst="rect">
            <a:avLst/>
          </a:prstGeom>
        </p:spPr>
        <p:txBody>
          <a:bodyPr wrap="square">
            <a:spAutoFit/>
          </a:bodyPr>
          <a:lstStyle/>
          <a:p>
            <a:pPr algn="ctr" defTabSz="914400"/>
            <a:r>
              <a:rPr lang="en-US" sz="1400" dirty="0">
                <a:solidFill>
                  <a:srgbClr val="123054"/>
                </a:solidFill>
                <a:latin typeface="Arial" panose="020B0604020202020204" pitchFamily="34" charset="0"/>
                <a:cs typeface="Arial" panose="020B0604020202020204" pitchFamily="34" charset="0"/>
              </a:rPr>
              <a:t>2 weeks</a:t>
            </a:r>
            <a:endParaRPr lang="en-US" sz="1400" dirty="0">
              <a:solidFill>
                <a:prstClr val="black"/>
              </a:solidFill>
            </a:endParaRPr>
          </a:p>
        </p:txBody>
      </p:sp>
      <p:sp>
        <p:nvSpPr>
          <p:cNvPr id="93" name="Google Shape;369;p38">
            <a:extLst>
              <a:ext uri="{FF2B5EF4-FFF2-40B4-BE49-F238E27FC236}">
                <a16:creationId xmlns:a16="http://schemas.microsoft.com/office/drawing/2014/main" id="{F5D94CBB-FA2E-C841-9673-4DD6FD061513}"/>
              </a:ext>
            </a:extLst>
          </p:cNvPr>
          <p:cNvSpPr txBox="1"/>
          <p:nvPr/>
        </p:nvSpPr>
        <p:spPr>
          <a:xfrm>
            <a:off x="458775" y="310850"/>
            <a:ext cx="8224800" cy="458400"/>
          </a:xfrm>
          <a:prstGeom prst="rect">
            <a:avLst/>
          </a:prstGeom>
          <a:noFill/>
          <a:ln>
            <a:noFill/>
          </a:ln>
        </p:spPr>
        <p:txBody>
          <a:bodyPr spcFirstLastPara="1" wrap="square" lIns="0" tIns="0" rIns="0" bIns="0" anchor="b" anchorCtr="0">
            <a:noAutofit/>
          </a:bodyPr>
          <a:lstStyle/>
          <a:p>
            <a:pPr lvl="0"/>
            <a:r>
              <a:rPr lang="en-US" sz="3200" b="1" dirty="0">
                <a:solidFill>
                  <a:srgbClr val="1C3B61"/>
                </a:solidFill>
                <a:latin typeface="+mj-lt"/>
                <a:ea typeface="ヒラギノ角ゴ Pro W3" charset="0"/>
                <a:sym typeface="Armata"/>
              </a:rPr>
              <a:t>Immunotherapy: Adoptive T cell therapies</a:t>
            </a:r>
          </a:p>
        </p:txBody>
      </p:sp>
    </p:spTree>
    <p:extLst>
      <p:ext uri="{BB962C8B-B14F-4D97-AF65-F5344CB8AC3E}">
        <p14:creationId xmlns:p14="http://schemas.microsoft.com/office/powerpoint/2010/main" val="99035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DF100-3A60-0B43-BD4D-8DA1B084B0CB}"/>
              </a:ext>
            </a:extLst>
          </p:cNvPr>
          <p:cNvSpPr>
            <a:spLocks noGrp="1"/>
          </p:cNvSpPr>
          <p:nvPr>
            <p:ph type="title"/>
          </p:nvPr>
        </p:nvSpPr>
        <p:spPr/>
        <p:txBody>
          <a:bodyPr/>
          <a:lstStyle/>
          <a:p>
            <a:r>
              <a:rPr lang="en-US" dirty="0"/>
              <a:t>Immunotherapy: huge heterogeneity in response rates</a:t>
            </a:r>
          </a:p>
        </p:txBody>
      </p:sp>
      <p:sp>
        <p:nvSpPr>
          <p:cNvPr id="6" name="Text Placeholder 5">
            <a:extLst>
              <a:ext uri="{FF2B5EF4-FFF2-40B4-BE49-F238E27FC236}">
                <a16:creationId xmlns:a16="http://schemas.microsoft.com/office/drawing/2014/main" id="{76538A50-D31D-E442-852B-74FA57264AED}"/>
              </a:ext>
            </a:extLst>
          </p:cNvPr>
          <p:cNvSpPr>
            <a:spLocks noGrp="1"/>
          </p:cNvSpPr>
          <p:nvPr>
            <p:ph type="body" sz="quarter" idx="12"/>
          </p:nvPr>
        </p:nvSpPr>
        <p:spPr/>
        <p:txBody>
          <a:bodyPr numCol="1"/>
          <a:lstStyle/>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r>
              <a:rPr lang="en-US" dirty="0">
                <a:solidFill>
                  <a:srgbClr val="123054"/>
                </a:solidFill>
                <a:latin typeface="Armata"/>
                <a:ea typeface="Armata"/>
                <a:cs typeface="Armata"/>
                <a:sym typeface="Armata"/>
              </a:rPr>
              <a:t>High remission rate against cancers in patients who have failed all other therapies</a:t>
            </a:r>
          </a:p>
          <a:p>
            <a:pPr marL="736600" lvl="2" indent="-457200">
              <a:buFont typeface="Arial" panose="020B0604020202020204" pitchFamily="34" charset="0"/>
              <a:buChar char="•"/>
            </a:pPr>
            <a:r>
              <a:rPr lang="en-US" sz="2000" dirty="0">
                <a:solidFill>
                  <a:srgbClr val="123054"/>
                </a:solidFill>
                <a:latin typeface="Armata"/>
                <a:ea typeface="Armata"/>
                <a:cs typeface="Armata"/>
                <a:sym typeface="Armata"/>
              </a:rPr>
              <a:t>&gt; 90% response rate to CD19 CAR-T cell therapies in Acute lymphoblastic leukemia (ALL)</a:t>
            </a:r>
          </a:p>
          <a:p>
            <a:pPr marL="736600" lvl="2" indent="-457200">
              <a:buFont typeface="Arial" panose="020B0604020202020204" pitchFamily="34" charset="0"/>
              <a:buChar char="•"/>
            </a:pPr>
            <a:r>
              <a:rPr lang="en-US" sz="2000" dirty="0">
                <a:solidFill>
                  <a:srgbClr val="123054"/>
                </a:solidFill>
                <a:latin typeface="Armata"/>
                <a:ea typeface="Armata"/>
                <a:cs typeface="Armata"/>
                <a:sym typeface="Armata"/>
              </a:rPr>
              <a:t>Only 50% response rate in Non-</a:t>
            </a:r>
            <a:r>
              <a:rPr lang="en-US" sz="2000" dirty="0" err="1">
                <a:solidFill>
                  <a:srgbClr val="123054"/>
                </a:solidFill>
                <a:latin typeface="Armata"/>
                <a:ea typeface="Armata"/>
                <a:cs typeface="Armata"/>
                <a:sym typeface="Armata"/>
              </a:rPr>
              <a:t>Hodgkins</a:t>
            </a:r>
            <a:r>
              <a:rPr lang="en-US" sz="2000" dirty="0">
                <a:solidFill>
                  <a:srgbClr val="123054"/>
                </a:solidFill>
                <a:latin typeface="Armata"/>
                <a:ea typeface="Armata"/>
                <a:cs typeface="Armata"/>
                <a:sym typeface="Armata"/>
              </a:rPr>
              <a:t> Lymphoma (NHL)</a:t>
            </a:r>
          </a:p>
          <a:p>
            <a:pPr marL="457200" indent="-457200">
              <a:buFont typeface="Arial" panose="020B0604020202020204" pitchFamily="34" charset="0"/>
              <a:buChar char="•"/>
            </a:pPr>
            <a:endParaRPr lang="en-US" dirty="0">
              <a:solidFill>
                <a:srgbClr val="123054"/>
              </a:solidFill>
              <a:latin typeface="Armata"/>
              <a:ea typeface="Armata"/>
              <a:cs typeface="Armata"/>
              <a:sym typeface="Armata"/>
            </a:endParaRPr>
          </a:p>
          <a:p>
            <a:pPr marL="457200" indent="-457200">
              <a:buFont typeface="Arial" panose="020B0604020202020204" pitchFamily="34" charset="0"/>
              <a:buChar char="•"/>
            </a:pPr>
            <a:r>
              <a:rPr lang="en-US" dirty="0">
                <a:solidFill>
                  <a:srgbClr val="123054"/>
                </a:solidFill>
                <a:latin typeface="Armata"/>
                <a:ea typeface="Armata"/>
                <a:cs typeface="Armata"/>
                <a:sym typeface="Armata"/>
              </a:rPr>
              <a:t>Even among responders, many patient will eventually relapse</a:t>
            </a:r>
          </a:p>
          <a:p>
            <a:pPr marL="457200" indent="-457200">
              <a:buFont typeface="Arial" panose="020B0604020202020204" pitchFamily="34" charset="0"/>
              <a:buChar char="•"/>
            </a:pPr>
            <a:endParaRPr lang="en-US" dirty="0">
              <a:solidFill>
                <a:srgbClr val="123054"/>
              </a:solidFill>
              <a:latin typeface="Armata"/>
              <a:ea typeface="Armata"/>
              <a:cs typeface="Armata"/>
              <a:sym typeface="Armata"/>
            </a:endParaRPr>
          </a:p>
          <a:p>
            <a:pPr marL="457200" indent="-457200">
              <a:buFont typeface="Arial" panose="020B0604020202020204" pitchFamily="34" charset="0"/>
              <a:buChar char="•"/>
            </a:pPr>
            <a:r>
              <a:rPr lang="en-US" dirty="0">
                <a:solidFill>
                  <a:srgbClr val="123054"/>
                </a:solidFill>
                <a:latin typeface="Armata"/>
                <a:ea typeface="Armata"/>
                <a:cs typeface="Armata"/>
                <a:sym typeface="Armata"/>
              </a:rPr>
              <a:t>Need to better understand response to therapy and factors impacting relapse </a:t>
            </a: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b="1" dirty="0">
              <a:solidFill>
                <a:srgbClr val="123054"/>
              </a:solidFill>
              <a:latin typeface="Armata"/>
              <a:ea typeface="Armata"/>
              <a:cs typeface="Armata"/>
              <a:sym typeface="Armata"/>
            </a:endParaRPr>
          </a:p>
          <a:p>
            <a:pPr marL="457200" indent="-457200">
              <a:buFont typeface="Arial" panose="020B0604020202020204" pitchFamily="34" charset="0"/>
              <a:buChar char="•"/>
            </a:pPr>
            <a:endParaRPr lang="en-US" dirty="0">
              <a:latin typeface="Armata"/>
              <a:ea typeface="Armata"/>
              <a:cs typeface="Armata"/>
              <a:sym typeface="Armata"/>
            </a:endParaRPr>
          </a:p>
          <a:p>
            <a:endParaRPr lang="en-US" dirty="0"/>
          </a:p>
        </p:txBody>
      </p:sp>
      <p:sp>
        <p:nvSpPr>
          <p:cNvPr id="4" name="Slide Number Placeholder 3">
            <a:extLst>
              <a:ext uri="{FF2B5EF4-FFF2-40B4-BE49-F238E27FC236}">
                <a16:creationId xmlns:a16="http://schemas.microsoft.com/office/drawing/2014/main" id="{0691E01C-2441-5443-9CA3-466A440CCC73}"/>
              </a:ext>
            </a:extLst>
          </p:cNvPr>
          <p:cNvSpPr>
            <a:spLocks noGrp="1"/>
          </p:cNvSpPr>
          <p:nvPr>
            <p:ph type="sldNum" sz="quarter" idx="14"/>
          </p:nvPr>
        </p:nvSpPr>
        <p:spPr/>
        <p:txBody>
          <a:bodyPr/>
          <a:lstStyle/>
          <a:p>
            <a:fld id="{86CB4B4D-7CA3-9044-876B-883B54F8677D}" type="slidenum">
              <a:rPr lang="en-US" smtClean="0"/>
              <a:t>44</a:t>
            </a:fld>
            <a:endParaRPr lang="en-US"/>
          </a:p>
        </p:txBody>
      </p:sp>
    </p:spTree>
    <p:extLst>
      <p:ext uri="{BB962C8B-B14F-4D97-AF65-F5344CB8AC3E}">
        <p14:creationId xmlns:p14="http://schemas.microsoft.com/office/powerpoint/2010/main" val="393008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2662" y="123354"/>
            <a:ext cx="7886700" cy="597901"/>
          </a:xfrm>
        </p:spPr>
        <p:txBody>
          <a:bodyPr/>
          <a:lstStyle/>
          <a:p>
            <a:r>
              <a:rPr lang="en-US" dirty="0">
                <a:latin typeface="Arial" panose="020B0604020202020204" pitchFamily="34" charset="0"/>
                <a:cs typeface="Arial" panose="020B0604020202020204" pitchFamily="34" charset="0"/>
              </a:rPr>
              <a:t>A case of immune escape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34" y="3012033"/>
            <a:ext cx="5319310" cy="2415983"/>
          </a:xfrm>
          <a:prstGeom prst="rect">
            <a:avLst/>
          </a:prstGeom>
        </p:spPr>
      </p:pic>
      <p:pic>
        <p:nvPicPr>
          <p:cNvPr id="10" name="Picture 9"/>
          <p:cNvPicPr>
            <a:picLocks noChangeAspect="1"/>
          </p:cNvPicPr>
          <p:nvPr/>
        </p:nvPicPr>
        <p:blipFill rotWithShape="1">
          <a:blip r:embed="rId3"/>
          <a:srcRect l="18060" b="32685"/>
          <a:stretch/>
        </p:blipFill>
        <p:spPr>
          <a:xfrm>
            <a:off x="8260329" y="3245991"/>
            <a:ext cx="1183325" cy="1149580"/>
          </a:xfrm>
          <a:prstGeom prst="rect">
            <a:avLst/>
          </a:prstGeom>
        </p:spPr>
      </p:pic>
      <p:sp>
        <p:nvSpPr>
          <p:cNvPr id="11" name="TextBox 10"/>
          <p:cNvSpPr txBox="1"/>
          <p:nvPr/>
        </p:nvSpPr>
        <p:spPr>
          <a:xfrm>
            <a:off x="8532205" y="4339667"/>
            <a:ext cx="639566" cy="230832"/>
          </a:xfrm>
          <a:prstGeom prst="rect">
            <a:avLst/>
          </a:prstGeom>
          <a:noFill/>
        </p:spPr>
        <p:txBody>
          <a:bodyPr wrap="square" rtlCol="0">
            <a:spAutoFit/>
          </a:bodyPr>
          <a:lstStyle/>
          <a:p>
            <a:r>
              <a:rPr lang="en-US" sz="900" dirty="0">
                <a:latin typeface="Arial" panose="020B0604020202020204" pitchFamily="34" charset="0"/>
                <a:ea typeface="Helvetica" charset="0"/>
                <a:cs typeface="Arial" panose="020B0604020202020204" pitchFamily="34" charset="0"/>
              </a:rPr>
              <a:t>CD8 -&gt;</a:t>
            </a:r>
          </a:p>
        </p:txBody>
      </p:sp>
      <p:sp>
        <p:nvSpPr>
          <p:cNvPr id="12" name="TextBox 11"/>
          <p:cNvSpPr txBox="1"/>
          <p:nvPr/>
        </p:nvSpPr>
        <p:spPr>
          <a:xfrm>
            <a:off x="8299362" y="3545890"/>
            <a:ext cx="709951" cy="900246"/>
          </a:xfrm>
          <a:prstGeom prst="rect">
            <a:avLst/>
          </a:prstGeom>
          <a:noFill/>
        </p:spPr>
        <p:txBody>
          <a:bodyPr wrap="square" rtlCol="0">
            <a:spAutoFit/>
          </a:bodyPr>
          <a:lstStyle/>
          <a:p>
            <a:r>
              <a:rPr lang="en-US" sz="750" dirty="0">
                <a:latin typeface="Arial" panose="020B0604020202020204" pitchFamily="34" charset="0"/>
                <a:ea typeface="Arial" charset="0"/>
                <a:cs typeface="Arial" panose="020B0604020202020204" pitchFamily="34" charset="0"/>
              </a:rPr>
              <a:t>At progression,</a:t>
            </a:r>
          </a:p>
          <a:p>
            <a:r>
              <a:rPr lang="en-US" sz="750" dirty="0">
                <a:latin typeface="Arial" panose="020B0604020202020204" pitchFamily="34" charset="0"/>
                <a:ea typeface="Arial" charset="0"/>
                <a:cs typeface="Arial" panose="020B0604020202020204" pitchFamily="34" charset="0"/>
              </a:rPr>
              <a:t>Large # of circulating MCPyV reactive cells</a:t>
            </a:r>
          </a:p>
        </p:txBody>
      </p:sp>
      <p:cxnSp>
        <p:nvCxnSpPr>
          <p:cNvPr id="13" name="Straight Arrow Connector 12"/>
          <p:cNvCxnSpPr/>
          <p:nvPr/>
        </p:nvCxnSpPr>
        <p:spPr>
          <a:xfrm flipV="1">
            <a:off x="8668836" y="3601125"/>
            <a:ext cx="238874" cy="47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489407" y="3321921"/>
            <a:ext cx="261983" cy="200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6" name="TextBox 15"/>
          <p:cNvSpPr txBox="1"/>
          <p:nvPr/>
        </p:nvSpPr>
        <p:spPr>
          <a:xfrm rot="16200000">
            <a:off x="7471857" y="3592147"/>
            <a:ext cx="1061647" cy="369332"/>
          </a:xfrm>
          <a:prstGeom prst="rect">
            <a:avLst/>
          </a:prstGeom>
          <a:noFill/>
        </p:spPr>
        <p:txBody>
          <a:bodyPr wrap="square" rtlCol="0">
            <a:spAutoFit/>
          </a:bodyPr>
          <a:lstStyle/>
          <a:p>
            <a:r>
              <a:rPr lang="en-US" sz="900" dirty="0">
                <a:latin typeface="Arial" panose="020B0604020202020204" pitchFamily="34" charset="0"/>
                <a:ea typeface="Helvetica" charset="0"/>
                <a:cs typeface="Arial" panose="020B0604020202020204" pitchFamily="34" charset="0"/>
              </a:rPr>
              <a:t>MCPYV </a:t>
            </a:r>
          </a:p>
          <a:p>
            <a:r>
              <a:rPr lang="en-US" sz="900" dirty="0">
                <a:latin typeface="Arial" panose="020B0604020202020204" pitchFamily="34" charset="0"/>
                <a:ea typeface="Helvetica" charset="0"/>
                <a:cs typeface="Arial" panose="020B0604020202020204" pitchFamily="34" charset="0"/>
              </a:rPr>
              <a:t>TETRAMER -&gt;</a:t>
            </a:r>
          </a:p>
        </p:txBody>
      </p:sp>
      <p:sp>
        <p:nvSpPr>
          <p:cNvPr id="17" name="TextBox 16"/>
          <p:cNvSpPr txBox="1"/>
          <p:nvPr/>
        </p:nvSpPr>
        <p:spPr>
          <a:xfrm>
            <a:off x="412662" y="703709"/>
            <a:ext cx="7907357" cy="2308324"/>
          </a:xfrm>
          <a:prstGeom prst="rect">
            <a:avLst/>
          </a:prstGeom>
          <a:noFill/>
        </p:spPr>
        <p:txBody>
          <a:bodyPr wrap="square" rtlCol="0">
            <a:spAutoFit/>
          </a:bodyPr>
          <a:lstStyle/>
          <a:p>
            <a:pPr marL="214313" indent="-214313">
              <a:buFontTx/>
              <a:buChar char="-"/>
            </a:pPr>
            <a:endParaRPr lang="en-US" sz="1800" dirty="0">
              <a:latin typeface="Arial" panose="020B0604020202020204" pitchFamily="34" charset="0"/>
              <a:cs typeface="Arial" panose="020B0604020202020204" pitchFamily="34" charset="0"/>
            </a:endParaRPr>
          </a:p>
          <a:p>
            <a:pPr marL="214313" indent="-214313">
              <a:buFontTx/>
              <a:buChar char="-"/>
            </a:pPr>
            <a:r>
              <a:rPr lang="en-US" sz="1800" dirty="0">
                <a:latin typeface="Arial" panose="020B0604020202020204" pitchFamily="34" charset="0"/>
                <a:cs typeface="Arial" panose="020B0604020202020204" pitchFamily="34" charset="0"/>
              </a:rPr>
              <a:t>60 year old man with metastatic Merkel cell carcinoma, virus positive</a:t>
            </a:r>
          </a:p>
          <a:p>
            <a:pPr marL="214313" indent="-214313">
              <a:buFontTx/>
              <a:buChar char="-"/>
            </a:pPr>
            <a:r>
              <a:rPr lang="en-US" sz="1800" dirty="0">
                <a:latin typeface="Arial" panose="020B0604020202020204" pitchFamily="34" charset="0"/>
                <a:cs typeface="Arial" panose="020B0604020202020204" pitchFamily="34" charset="0"/>
              </a:rPr>
              <a:t>Has HLA-B*3502 restricted T cells recognizing an epitope of the Merkel cell polyomavirus</a:t>
            </a:r>
          </a:p>
          <a:p>
            <a:pPr marL="214313" indent="-214313">
              <a:buFontTx/>
              <a:buChar char="-"/>
            </a:pPr>
            <a:r>
              <a:rPr lang="en-US" sz="1800" dirty="0">
                <a:latin typeface="Arial" panose="020B0604020202020204" pitchFamily="34" charset="0"/>
                <a:cs typeface="Arial" panose="020B0604020202020204" pitchFamily="34" charset="0"/>
              </a:rPr>
              <a:t>Receives T cell therapy and 2 immune checkpoint inhibitors</a:t>
            </a:r>
          </a:p>
          <a:p>
            <a:pPr marL="214313" indent="-214313">
              <a:buFontTx/>
              <a:buChar char="-"/>
            </a:pPr>
            <a:r>
              <a:rPr lang="en-US" sz="1800" dirty="0">
                <a:latin typeface="Arial" panose="020B0604020202020204" pitchFamily="34" charset="0"/>
                <a:cs typeface="Arial" panose="020B0604020202020204" pitchFamily="34" charset="0"/>
              </a:rPr>
              <a:t>Has an initial impressive partial response of &gt;1 year, but then progression. </a:t>
            </a:r>
          </a:p>
          <a:p>
            <a:pPr marL="214313" indent="-214313">
              <a:buFontTx/>
              <a:buChar char="-"/>
            </a:pPr>
            <a:r>
              <a:rPr lang="en-US" sz="1800" dirty="0">
                <a:latin typeface="Arial" panose="020B0604020202020204" pitchFamily="34" charset="0"/>
                <a:cs typeface="Arial" panose="020B0604020202020204" pitchFamily="34" charset="0"/>
              </a:rPr>
              <a:t>At time of progression, has antigen (MCPyV positive tumor) and persistent T cells recognizing MCPyV</a:t>
            </a:r>
          </a:p>
        </p:txBody>
      </p:sp>
      <p:sp>
        <p:nvSpPr>
          <p:cNvPr id="18" name="TextBox 17"/>
          <p:cNvSpPr txBox="1"/>
          <p:nvPr/>
        </p:nvSpPr>
        <p:spPr>
          <a:xfrm>
            <a:off x="505134" y="5361076"/>
            <a:ext cx="9070609" cy="323165"/>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CAN SINGLE CELL RNA SEQUENCING HELP US DETERMINE WHY OUR PATIENT PROGRESSED?</a:t>
            </a:r>
          </a:p>
        </p:txBody>
      </p:sp>
      <p:sp>
        <p:nvSpPr>
          <p:cNvPr id="3" name="Rectangle 2">
            <a:extLst>
              <a:ext uri="{FF2B5EF4-FFF2-40B4-BE49-F238E27FC236}">
                <a16:creationId xmlns:a16="http://schemas.microsoft.com/office/drawing/2014/main" id="{40985D7D-F2C2-C246-9EDB-B5CEA25B4A9C}"/>
              </a:ext>
            </a:extLst>
          </p:cNvPr>
          <p:cNvSpPr/>
          <p:nvPr/>
        </p:nvSpPr>
        <p:spPr>
          <a:xfrm>
            <a:off x="470893" y="5751181"/>
            <a:ext cx="11006873" cy="830997"/>
          </a:xfrm>
          <a:prstGeom prst="rect">
            <a:avLst/>
          </a:prstGeom>
        </p:spPr>
        <p:txBody>
          <a:bodyPr wrap="square">
            <a:spAutoFit/>
          </a:bodyPr>
          <a:lstStyle/>
          <a:p>
            <a:r>
              <a:rPr lang="en-US" dirty="0">
                <a:latin typeface="Arial" panose="020B0604020202020204" pitchFamily="34" charset="0"/>
                <a:cs typeface="Arial" panose="020B0604020202020204" pitchFamily="34" charset="0"/>
              </a:rPr>
              <a:t>Pilot IIRC single-cell RNA-seq grant: Kelly Paulson, Aude </a:t>
            </a:r>
            <a:r>
              <a:rPr lang="en-US" dirty="0" err="1">
                <a:latin typeface="Arial" panose="020B0604020202020204" pitchFamily="34" charset="0"/>
                <a:cs typeface="Arial" panose="020B0604020202020204" pitchFamily="34" charset="0"/>
              </a:rPr>
              <a:t>Chapuis</a:t>
            </a:r>
            <a:r>
              <a:rPr lang="en-US" dirty="0">
                <a:latin typeface="Arial" panose="020B0604020202020204" pitchFamily="34" charset="0"/>
                <a:cs typeface="Arial" panose="020B0604020202020204" pitchFamily="34" charset="0"/>
              </a:rPr>
              <a:t>, Jason </a:t>
            </a:r>
            <a:r>
              <a:rPr lang="en-US" dirty="0" err="1">
                <a:latin typeface="Arial" panose="020B0604020202020204" pitchFamily="34" charset="0"/>
                <a:cs typeface="Arial" panose="020B0604020202020204" pitchFamily="34" charset="0"/>
              </a:rPr>
              <a:t>Bielas</a:t>
            </a:r>
            <a:r>
              <a:rPr lang="en-US" dirty="0">
                <a:latin typeface="Arial" panose="020B0604020202020204" pitchFamily="34" charset="0"/>
                <a:cs typeface="Arial" panose="020B0604020202020204" pitchFamily="34" charset="0"/>
              </a:rPr>
              <a:t>, Daniel Hunter, Paul Nghiem, Valentin </a:t>
            </a:r>
            <a:r>
              <a:rPr lang="en-US" dirty="0" err="1">
                <a:latin typeface="Arial" panose="020B0604020202020204" pitchFamily="34" charset="0"/>
                <a:cs typeface="Arial" panose="020B0604020202020204" pitchFamily="34" charset="0"/>
              </a:rPr>
              <a:t>Voilet</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878CC98-9E2D-F449-A22C-4BF3E0C974A1}"/>
              </a:ext>
            </a:extLst>
          </p:cNvPr>
          <p:cNvPicPr>
            <a:picLocks noChangeAspect="1"/>
          </p:cNvPicPr>
          <p:nvPr/>
        </p:nvPicPr>
        <p:blipFill>
          <a:blip r:embed="rId4"/>
          <a:stretch>
            <a:fillRect/>
          </a:stretch>
        </p:blipFill>
        <p:spPr>
          <a:xfrm>
            <a:off x="10637587" y="1505111"/>
            <a:ext cx="952500" cy="952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2C4E726D-E7A0-624D-AA2E-8A217334D501}"/>
              </a:ext>
            </a:extLst>
          </p:cNvPr>
          <p:cNvSpPr txBox="1"/>
          <p:nvPr/>
        </p:nvSpPr>
        <p:spPr>
          <a:xfrm>
            <a:off x="10299063" y="2457611"/>
            <a:ext cx="1680845"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Valentin </a:t>
            </a:r>
            <a:r>
              <a:rPr lang="en-US" sz="1800" dirty="0" err="1">
                <a:latin typeface="Arial" panose="020B0604020202020204" pitchFamily="34" charset="0"/>
                <a:cs typeface="Arial" panose="020B0604020202020204" pitchFamily="34" charset="0"/>
              </a:rPr>
              <a:t>Voillet</a:t>
            </a:r>
            <a:endParaRPr lang="en-US" sz="1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664C1D8-A071-0B49-9EFB-A6BA5573DCCC}"/>
              </a:ext>
            </a:extLst>
          </p:cNvPr>
          <p:cNvPicPr>
            <a:picLocks noChangeAspect="1"/>
          </p:cNvPicPr>
          <p:nvPr/>
        </p:nvPicPr>
        <p:blipFill rotWithShape="1">
          <a:blip r:embed="rId5"/>
          <a:srcRect l="36040" t="1786" b="23734"/>
          <a:stretch/>
        </p:blipFill>
        <p:spPr>
          <a:xfrm>
            <a:off x="9120856" y="1338554"/>
            <a:ext cx="909774" cy="10594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E9E02881-D63D-D64C-8E3E-B7F2C5D724EF}"/>
              </a:ext>
            </a:extLst>
          </p:cNvPr>
          <p:cNvSpPr txBox="1"/>
          <p:nvPr/>
        </p:nvSpPr>
        <p:spPr>
          <a:xfrm>
            <a:off x="8764300" y="2459168"/>
            <a:ext cx="1582484"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Kelly Paulson</a:t>
            </a:r>
          </a:p>
        </p:txBody>
      </p:sp>
    </p:spTree>
    <p:extLst>
      <p:ext uri="{BB962C8B-B14F-4D97-AF65-F5344CB8AC3E}">
        <p14:creationId xmlns:p14="http://schemas.microsoft.com/office/powerpoint/2010/main" val="2112682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p:cNvSpPr txBox="1"/>
          <p:nvPr/>
        </p:nvSpPr>
        <p:spPr>
          <a:xfrm>
            <a:off x="7293991" y="2529418"/>
            <a:ext cx="3628189" cy="2677656"/>
          </a:xfrm>
          <a:prstGeom prst="rect">
            <a:avLst/>
          </a:prstGeom>
          <a:noFill/>
          <a:ln w="19050" cmpd="sng">
            <a:noFill/>
          </a:ln>
        </p:spPr>
        <p:txBody>
          <a:bodyPr wrap="square" rtlCol="0">
            <a:spAutoFit/>
          </a:bodyPr>
          <a:lstStyle/>
          <a:p>
            <a:pPr marL="342900" indent="-342900">
              <a:buFont typeface="Arial"/>
              <a:buChar char="•"/>
            </a:pPr>
            <a:r>
              <a:rPr lang="en-US" sz="2400" b="1" dirty="0">
                <a:cs typeface="Arial" charset="0"/>
              </a:rPr>
              <a:t>Cells arrange themselves by gene expression</a:t>
            </a:r>
          </a:p>
          <a:p>
            <a:pPr marL="342900" indent="-342900">
              <a:buFont typeface="Arial"/>
              <a:buChar char="•"/>
            </a:pPr>
            <a:endParaRPr lang="en-US" sz="2400" b="1" dirty="0">
              <a:cs typeface="Arial" charset="0"/>
            </a:endParaRPr>
          </a:p>
          <a:p>
            <a:pPr marL="342900" indent="-342900">
              <a:buFont typeface="Arial"/>
              <a:buChar char="•"/>
            </a:pPr>
            <a:r>
              <a:rPr lang="en-US" sz="2400" b="1" dirty="0">
                <a:cs typeface="Arial" charset="0"/>
              </a:rPr>
              <a:t>Different time points overlay (processing effects minimal)</a:t>
            </a:r>
          </a:p>
        </p:txBody>
      </p:sp>
      <p:pic>
        <p:nvPicPr>
          <p:cNvPr id="15" name="Picture 14"/>
          <p:cNvPicPr>
            <a:picLocks noChangeAspect="1"/>
          </p:cNvPicPr>
          <p:nvPr/>
        </p:nvPicPr>
        <p:blipFill>
          <a:blip r:embed="rId2"/>
          <a:stretch>
            <a:fillRect/>
          </a:stretch>
        </p:blipFill>
        <p:spPr>
          <a:xfrm>
            <a:off x="1449973" y="2540919"/>
            <a:ext cx="4395573" cy="4317081"/>
          </a:xfrm>
          <a:prstGeom prst="rect">
            <a:avLst/>
          </a:prstGeom>
        </p:spPr>
      </p:pic>
      <p:sp>
        <p:nvSpPr>
          <p:cNvPr id="16" name="TextBox 15"/>
          <p:cNvSpPr txBox="1"/>
          <p:nvPr/>
        </p:nvSpPr>
        <p:spPr>
          <a:xfrm>
            <a:off x="5845546" y="4037739"/>
            <a:ext cx="619555" cy="1200329"/>
          </a:xfrm>
          <a:prstGeom prst="rect">
            <a:avLst/>
          </a:prstGeom>
          <a:noFill/>
        </p:spPr>
        <p:txBody>
          <a:bodyPr wrap="square" rtlCol="0">
            <a:spAutoFit/>
          </a:bodyPr>
          <a:lstStyle/>
          <a:p>
            <a:r>
              <a:rPr lang="en-US" sz="1800" dirty="0"/>
              <a:t>1</a:t>
            </a:r>
          </a:p>
          <a:p>
            <a:r>
              <a:rPr lang="en-US" sz="1800" dirty="0"/>
              <a:t>2</a:t>
            </a:r>
          </a:p>
          <a:p>
            <a:r>
              <a:rPr lang="en-US" sz="1800" dirty="0"/>
              <a:t>3</a:t>
            </a:r>
          </a:p>
          <a:p>
            <a:r>
              <a:rPr lang="en-US" sz="1800" dirty="0"/>
              <a:t>4</a:t>
            </a:r>
          </a:p>
        </p:txBody>
      </p:sp>
      <p:cxnSp>
        <p:nvCxnSpPr>
          <p:cNvPr id="6" name="Straight Arrow Connector 5"/>
          <p:cNvCxnSpPr/>
          <p:nvPr/>
        </p:nvCxnSpPr>
        <p:spPr>
          <a:xfrm>
            <a:off x="2233657" y="1508267"/>
            <a:ext cx="0" cy="18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669784" y="1508267"/>
            <a:ext cx="0" cy="18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463132" y="1508267"/>
            <a:ext cx="0" cy="18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165499" y="1508267"/>
            <a:ext cx="0" cy="18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6175" y="1188295"/>
            <a:ext cx="4980226" cy="369332"/>
          </a:xfrm>
          <a:prstGeom prst="rect">
            <a:avLst/>
          </a:prstGeom>
          <a:noFill/>
        </p:spPr>
        <p:txBody>
          <a:bodyPr wrap="square" rtlCol="0">
            <a:spAutoFit/>
          </a:bodyPr>
          <a:lstStyle/>
          <a:p>
            <a:r>
              <a:rPr lang="en-US" sz="1800" dirty="0">
                <a:latin typeface="Arial"/>
                <a:cs typeface="Arial"/>
              </a:rPr>
              <a:t>Time point:       1     2          3                         4</a:t>
            </a:r>
          </a:p>
        </p:txBody>
      </p:sp>
      <p:pic>
        <p:nvPicPr>
          <p:cNvPr id="26" name="Picture 25"/>
          <p:cNvPicPr>
            <a:picLocks noChangeAspect="1"/>
          </p:cNvPicPr>
          <p:nvPr/>
        </p:nvPicPr>
        <p:blipFill>
          <a:blip r:embed="rId3"/>
          <a:stretch>
            <a:fillRect/>
          </a:stretch>
        </p:blipFill>
        <p:spPr>
          <a:xfrm>
            <a:off x="1865636" y="1675341"/>
            <a:ext cx="3807029" cy="1121805"/>
          </a:xfrm>
          <a:prstGeom prst="rect">
            <a:avLst/>
          </a:prstGeom>
        </p:spPr>
      </p:pic>
      <p:sp>
        <p:nvSpPr>
          <p:cNvPr id="27" name="Rectangle 4"/>
          <p:cNvSpPr txBox="1">
            <a:spLocks noChangeArrowheads="1"/>
          </p:cNvSpPr>
          <p:nvPr/>
        </p:nvSpPr>
        <p:spPr>
          <a:xfrm>
            <a:off x="0" y="0"/>
            <a:ext cx="12192000" cy="9767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1F497D"/>
                </a:solidFill>
                <a:latin typeface="+mn-lt"/>
                <a:ea typeface="+mn-ea"/>
                <a:cs typeface="Comic Sans MS" charset="0"/>
              </a:rPr>
              <a:t>10x Genomics single cell RNA sequencing </a:t>
            </a:r>
            <a:r>
              <a:rPr lang="mr-IN" sz="3600" b="1" dirty="0">
                <a:solidFill>
                  <a:srgbClr val="1F497D"/>
                </a:solidFill>
                <a:latin typeface="+mn-lt"/>
                <a:ea typeface="+mn-ea"/>
                <a:cs typeface="Comic Sans MS" charset="0"/>
              </a:rPr>
              <a:t>–</a:t>
            </a:r>
            <a:r>
              <a:rPr lang="en-US" sz="3600" b="1" dirty="0">
                <a:solidFill>
                  <a:srgbClr val="1F497D"/>
                </a:solidFill>
                <a:latin typeface="+mn-lt"/>
                <a:ea typeface="+mn-ea"/>
                <a:cs typeface="Comic Sans MS" charset="0"/>
              </a:rPr>
              <a:t> Patient PBMC</a:t>
            </a:r>
          </a:p>
        </p:txBody>
      </p:sp>
    </p:spTree>
    <p:extLst>
      <p:ext uri="{BB962C8B-B14F-4D97-AF65-F5344CB8AC3E}">
        <p14:creationId xmlns:p14="http://schemas.microsoft.com/office/powerpoint/2010/main" val="1361065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3183" y="1268828"/>
            <a:ext cx="6732156" cy="495440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4849" r="26377"/>
          <a:stretch/>
        </p:blipFill>
        <p:spPr>
          <a:xfrm>
            <a:off x="6967674" y="1664231"/>
            <a:ext cx="2210784" cy="1740114"/>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3842" r="22622"/>
          <a:stretch/>
        </p:blipFill>
        <p:spPr>
          <a:xfrm>
            <a:off x="9405668" y="4053425"/>
            <a:ext cx="2155919" cy="1758542"/>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4813" r="23285"/>
          <a:stretch/>
        </p:blipFill>
        <p:spPr>
          <a:xfrm>
            <a:off x="7064628" y="4021759"/>
            <a:ext cx="2250043" cy="1740780"/>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t="4849" r="20499"/>
          <a:stretch/>
        </p:blipFill>
        <p:spPr>
          <a:xfrm>
            <a:off x="9405668" y="1664231"/>
            <a:ext cx="2210633" cy="1740114"/>
          </a:xfrm>
          <a:prstGeom prst="rect">
            <a:avLst/>
          </a:prstGeom>
        </p:spPr>
      </p:pic>
      <p:sp>
        <p:nvSpPr>
          <p:cNvPr id="15" name="TextBox 14"/>
          <p:cNvSpPr txBox="1"/>
          <p:nvPr/>
        </p:nvSpPr>
        <p:spPr>
          <a:xfrm>
            <a:off x="7259246" y="1285762"/>
            <a:ext cx="1919212" cy="369332"/>
          </a:xfrm>
          <a:prstGeom prst="rect">
            <a:avLst/>
          </a:prstGeom>
          <a:noFill/>
        </p:spPr>
        <p:txBody>
          <a:bodyPr wrap="square" rtlCol="0">
            <a:spAutoFit/>
          </a:bodyPr>
          <a:lstStyle/>
          <a:p>
            <a:pPr algn="ctr"/>
            <a:r>
              <a:rPr lang="en-US"/>
              <a:t>CD3</a:t>
            </a:r>
          </a:p>
        </p:txBody>
      </p:sp>
      <p:sp>
        <p:nvSpPr>
          <p:cNvPr id="16" name="TextBox 15"/>
          <p:cNvSpPr txBox="1"/>
          <p:nvPr/>
        </p:nvSpPr>
        <p:spPr>
          <a:xfrm>
            <a:off x="9834350" y="1303181"/>
            <a:ext cx="1919212" cy="369332"/>
          </a:xfrm>
          <a:prstGeom prst="rect">
            <a:avLst/>
          </a:prstGeom>
          <a:noFill/>
        </p:spPr>
        <p:txBody>
          <a:bodyPr wrap="square" rtlCol="0">
            <a:spAutoFit/>
          </a:bodyPr>
          <a:lstStyle/>
          <a:p>
            <a:pPr algn="ctr"/>
            <a:r>
              <a:rPr lang="en-US" dirty="0" err="1"/>
              <a:t>Granzyme</a:t>
            </a:r>
            <a:r>
              <a:rPr lang="en-US" dirty="0"/>
              <a:t> A</a:t>
            </a:r>
          </a:p>
        </p:txBody>
      </p:sp>
      <p:sp>
        <p:nvSpPr>
          <p:cNvPr id="17" name="TextBox 16"/>
          <p:cNvSpPr txBox="1"/>
          <p:nvPr/>
        </p:nvSpPr>
        <p:spPr>
          <a:xfrm>
            <a:off x="9551378" y="3772778"/>
            <a:ext cx="1919212" cy="369332"/>
          </a:xfrm>
          <a:prstGeom prst="rect">
            <a:avLst/>
          </a:prstGeom>
          <a:noFill/>
        </p:spPr>
        <p:txBody>
          <a:bodyPr wrap="square" rtlCol="0">
            <a:spAutoFit/>
          </a:bodyPr>
          <a:lstStyle/>
          <a:p>
            <a:pPr algn="ctr"/>
            <a:r>
              <a:rPr lang="en-US" dirty="0"/>
              <a:t>CD14</a:t>
            </a:r>
          </a:p>
        </p:txBody>
      </p:sp>
      <p:sp>
        <p:nvSpPr>
          <p:cNvPr id="18" name="TextBox 17"/>
          <p:cNvSpPr txBox="1"/>
          <p:nvPr/>
        </p:nvSpPr>
        <p:spPr>
          <a:xfrm>
            <a:off x="7356200" y="3613195"/>
            <a:ext cx="1919212" cy="369332"/>
          </a:xfrm>
          <a:prstGeom prst="rect">
            <a:avLst/>
          </a:prstGeom>
          <a:noFill/>
        </p:spPr>
        <p:txBody>
          <a:bodyPr wrap="square" rtlCol="0">
            <a:spAutoFit/>
          </a:bodyPr>
          <a:lstStyle/>
          <a:p>
            <a:pPr algn="ctr"/>
            <a:r>
              <a:rPr lang="en-US" dirty="0"/>
              <a:t>CD20</a:t>
            </a:r>
          </a:p>
        </p:txBody>
      </p:sp>
      <p:sp>
        <p:nvSpPr>
          <p:cNvPr id="19" name="Rectangle 4"/>
          <p:cNvSpPr txBox="1">
            <a:spLocks noChangeArrowheads="1"/>
          </p:cNvSpPr>
          <p:nvPr/>
        </p:nvSpPr>
        <p:spPr>
          <a:xfrm>
            <a:off x="0" y="0"/>
            <a:ext cx="12192000" cy="9767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1F497D"/>
                </a:solidFill>
                <a:latin typeface="+mn-lt"/>
                <a:ea typeface="+mn-ea"/>
                <a:cs typeface="Comic Sans MS" charset="0"/>
              </a:rPr>
              <a:t>Clusters identify specific cell types</a:t>
            </a:r>
          </a:p>
        </p:txBody>
      </p:sp>
    </p:spTree>
    <p:extLst>
      <p:ext uri="{BB962C8B-B14F-4D97-AF65-F5344CB8AC3E}">
        <p14:creationId xmlns:p14="http://schemas.microsoft.com/office/powerpoint/2010/main" val="433395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16774" y="1367203"/>
            <a:ext cx="3497762" cy="2574110"/>
          </a:xfrm>
          <a:prstGeom prst="rect">
            <a:avLst/>
          </a:prstGeom>
        </p:spPr>
      </p:pic>
      <p:sp>
        <p:nvSpPr>
          <p:cNvPr id="20" name="TextBox 19"/>
          <p:cNvSpPr txBox="1"/>
          <p:nvPr/>
        </p:nvSpPr>
        <p:spPr>
          <a:xfrm>
            <a:off x="2455778" y="5741018"/>
            <a:ext cx="4623658" cy="1015663"/>
          </a:xfrm>
          <a:prstGeom prst="rect">
            <a:avLst/>
          </a:prstGeom>
          <a:noFill/>
        </p:spPr>
        <p:txBody>
          <a:bodyPr wrap="square" rtlCol="0">
            <a:spAutoFit/>
          </a:bodyPr>
          <a:lstStyle/>
          <a:p>
            <a:pPr algn="r"/>
            <a:r>
              <a:rPr lang="en-US" sz="2000" b="1" dirty="0">
                <a:solidFill>
                  <a:schemeClr val="accent1">
                    <a:lumMod val="50000"/>
                  </a:schemeClr>
                </a:solidFill>
                <a:latin typeface="Arial" panose="020B0604020202020204" pitchFamily="34" charset="0"/>
                <a:cs typeface="Arial" panose="020B0604020202020204" pitchFamily="34" charset="0"/>
              </a:rPr>
              <a:t>Overexpressing genes suggestive of activation, metabolism and cell division</a:t>
            </a:r>
          </a:p>
        </p:txBody>
      </p:sp>
      <p:grpSp>
        <p:nvGrpSpPr>
          <p:cNvPr id="14" name="Group 13"/>
          <p:cNvGrpSpPr/>
          <p:nvPr/>
        </p:nvGrpSpPr>
        <p:grpSpPr>
          <a:xfrm>
            <a:off x="97828" y="4089769"/>
            <a:ext cx="6408380" cy="1736307"/>
            <a:chOff x="7606700" y="1189292"/>
            <a:chExt cx="3632230" cy="98412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5374" y="1200339"/>
              <a:ext cx="1198686" cy="8490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3884" y="1189292"/>
              <a:ext cx="1211131" cy="8711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6700" y="1241872"/>
              <a:ext cx="1060621" cy="766004"/>
            </a:xfrm>
            <a:prstGeom prst="rect">
              <a:avLst/>
            </a:prstGeom>
          </p:spPr>
        </p:pic>
        <p:sp>
          <p:nvSpPr>
            <p:cNvPr id="3" name="Donut 2"/>
            <p:cNvSpPr/>
            <p:nvPr/>
          </p:nvSpPr>
          <p:spPr>
            <a:xfrm>
              <a:off x="8198779" y="1334668"/>
              <a:ext cx="545412" cy="447911"/>
            </a:xfrm>
            <a:prstGeom prst="donut">
              <a:avLst>
                <a:gd name="adj" fmla="val 923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p:cNvSpPr/>
            <p:nvPr/>
          </p:nvSpPr>
          <p:spPr>
            <a:xfrm>
              <a:off x="9453758" y="1336402"/>
              <a:ext cx="545412" cy="447911"/>
            </a:xfrm>
            <a:prstGeom prst="donut">
              <a:avLst>
                <a:gd name="adj" fmla="val 923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nut 23"/>
            <p:cNvSpPr/>
            <p:nvPr/>
          </p:nvSpPr>
          <p:spPr>
            <a:xfrm>
              <a:off x="10693518" y="1342210"/>
              <a:ext cx="545412" cy="447911"/>
            </a:xfrm>
            <a:prstGeom prst="donut">
              <a:avLst>
                <a:gd name="adj" fmla="val 923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8198780" y="1804088"/>
              <a:ext cx="904140" cy="369332"/>
            </a:xfrm>
            <a:prstGeom prst="rect">
              <a:avLst/>
            </a:prstGeom>
            <a:noFill/>
          </p:spPr>
          <p:txBody>
            <a:bodyPr wrap="square" rtlCol="0">
              <a:spAutoFit/>
            </a:bodyPr>
            <a:lstStyle/>
            <a:p>
              <a:r>
                <a:rPr lang="en-US"/>
                <a:t>3.5%</a:t>
              </a:r>
            </a:p>
          </p:txBody>
        </p:sp>
        <p:sp>
          <p:nvSpPr>
            <p:cNvPr id="25" name="TextBox 24"/>
            <p:cNvSpPr txBox="1"/>
            <p:nvPr/>
          </p:nvSpPr>
          <p:spPr>
            <a:xfrm>
              <a:off x="9405306" y="1783158"/>
              <a:ext cx="904140" cy="369332"/>
            </a:xfrm>
            <a:prstGeom prst="rect">
              <a:avLst/>
            </a:prstGeom>
            <a:noFill/>
          </p:spPr>
          <p:txBody>
            <a:bodyPr wrap="square" rtlCol="0">
              <a:spAutoFit/>
            </a:bodyPr>
            <a:lstStyle/>
            <a:p>
              <a:r>
                <a:rPr lang="en-US"/>
                <a:t>11.5%</a:t>
              </a:r>
              <a:endParaRPr lang="en-US" dirty="0"/>
            </a:p>
          </p:txBody>
        </p:sp>
        <p:sp>
          <p:nvSpPr>
            <p:cNvPr id="26" name="TextBox 25"/>
            <p:cNvSpPr txBox="1"/>
            <p:nvPr/>
          </p:nvSpPr>
          <p:spPr>
            <a:xfrm>
              <a:off x="10848396" y="1811852"/>
              <a:ext cx="390534" cy="209335"/>
            </a:xfrm>
            <a:prstGeom prst="rect">
              <a:avLst/>
            </a:prstGeom>
            <a:noFill/>
          </p:spPr>
          <p:txBody>
            <a:bodyPr wrap="square" rtlCol="0">
              <a:spAutoFit/>
            </a:bodyPr>
            <a:lstStyle/>
            <a:p>
              <a:r>
                <a:rPr lang="en-US"/>
                <a:t>2.2%</a:t>
              </a:r>
              <a:endParaRPr lang="en-US" dirty="0"/>
            </a:p>
          </p:txBody>
        </p:sp>
      </p:grpSp>
      <p:grpSp>
        <p:nvGrpSpPr>
          <p:cNvPr id="13" name="Group 12"/>
          <p:cNvGrpSpPr/>
          <p:nvPr/>
        </p:nvGrpSpPr>
        <p:grpSpPr>
          <a:xfrm>
            <a:off x="7534848" y="4517882"/>
            <a:ext cx="4447013" cy="2217780"/>
            <a:chOff x="7364971" y="4280417"/>
            <a:chExt cx="4447013" cy="221778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4971" y="4369724"/>
              <a:ext cx="3928953" cy="2128473"/>
            </a:xfrm>
            <a:prstGeom prst="rect">
              <a:avLst/>
            </a:prstGeom>
          </p:spPr>
        </p:pic>
        <p:sp>
          <p:nvSpPr>
            <p:cNvPr id="27" name="TextBox 26"/>
            <p:cNvSpPr txBox="1"/>
            <p:nvPr/>
          </p:nvSpPr>
          <p:spPr>
            <a:xfrm>
              <a:off x="9570595" y="4280417"/>
              <a:ext cx="2241389" cy="461665"/>
            </a:xfrm>
            <a:prstGeom prst="rect">
              <a:avLst/>
            </a:prstGeom>
            <a:noFill/>
          </p:spPr>
          <p:txBody>
            <a:bodyPr wrap="square" rtlCol="0">
              <a:spAutoFit/>
            </a:bodyPr>
            <a:lstStyle/>
            <a:p>
              <a:r>
                <a:rPr lang="en-US" dirty="0"/>
                <a:t>Effector subset</a:t>
              </a:r>
            </a:p>
          </p:txBody>
        </p:sp>
        <p:sp>
          <p:nvSpPr>
            <p:cNvPr id="28" name="TextBox 27"/>
            <p:cNvSpPr txBox="1"/>
            <p:nvPr/>
          </p:nvSpPr>
          <p:spPr>
            <a:xfrm>
              <a:off x="7883031" y="4280417"/>
              <a:ext cx="1865871" cy="369332"/>
            </a:xfrm>
            <a:prstGeom prst="rect">
              <a:avLst/>
            </a:prstGeom>
            <a:noFill/>
          </p:spPr>
          <p:txBody>
            <a:bodyPr wrap="square" rtlCol="0">
              <a:spAutoFit/>
            </a:bodyPr>
            <a:lstStyle/>
            <a:p>
              <a:r>
                <a:rPr lang="en-US" dirty="0"/>
                <a:t>CD8</a:t>
              </a:r>
              <a:r>
                <a:rPr lang="en-US" baseline="30000" dirty="0"/>
                <a:t>+</a:t>
              </a:r>
              <a:r>
                <a:rPr lang="en-US" dirty="0"/>
                <a:t> T cells</a:t>
              </a:r>
            </a:p>
          </p:txBody>
        </p:sp>
      </p:grpSp>
      <p:sp>
        <p:nvSpPr>
          <p:cNvPr id="11" name="Oval 10"/>
          <p:cNvSpPr/>
          <p:nvPr/>
        </p:nvSpPr>
        <p:spPr>
          <a:xfrm>
            <a:off x="10176274" y="2150533"/>
            <a:ext cx="638262" cy="5833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
          <p:cNvSpPr txBox="1">
            <a:spLocks noChangeArrowheads="1"/>
          </p:cNvSpPr>
          <p:nvPr/>
        </p:nvSpPr>
        <p:spPr>
          <a:xfrm>
            <a:off x="0" y="0"/>
            <a:ext cx="12192000" cy="9767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1F497D"/>
                </a:solidFill>
                <a:latin typeface="+mn-lt"/>
                <a:ea typeface="+mn-ea"/>
                <a:cs typeface="Comic Sans MS" charset="0"/>
              </a:rPr>
              <a:t>CD8</a:t>
            </a:r>
            <a:r>
              <a:rPr lang="en-US" sz="3600" b="1" baseline="30000" dirty="0">
                <a:solidFill>
                  <a:srgbClr val="1F497D"/>
                </a:solidFill>
                <a:latin typeface="+mn-lt"/>
                <a:ea typeface="+mn-ea"/>
                <a:cs typeface="Comic Sans MS" charset="0"/>
              </a:rPr>
              <a:t>+</a:t>
            </a:r>
            <a:r>
              <a:rPr lang="en-US" sz="3600" b="1" dirty="0">
                <a:solidFill>
                  <a:srgbClr val="1F497D"/>
                </a:solidFill>
                <a:latin typeface="+mn-lt"/>
                <a:ea typeface="+mn-ea"/>
                <a:cs typeface="Comic Sans MS" charset="0"/>
              </a:rPr>
              <a:t> effector population enriched in blood at time of treatment response </a:t>
            </a:r>
          </a:p>
        </p:txBody>
      </p:sp>
      <p:pic>
        <p:nvPicPr>
          <p:cNvPr id="42" name="Picture 41"/>
          <p:cNvPicPr>
            <a:picLocks noChangeAspect="1"/>
          </p:cNvPicPr>
          <p:nvPr/>
        </p:nvPicPr>
        <p:blipFill>
          <a:blip r:embed="rId7"/>
          <a:stretch>
            <a:fillRect/>
          </a:stretch>
        </p:blipFill>
        <p:spPr>
          <a:xfrm>
            <a:off x="253650" y="1561445"/>
            <a:ext cx="6245488" cy="1840338"/>
          </a:xfrm>
          <a:prstGeom prst="rect">
            <a:avLst/>
          </a:prstGeom>
        </p:spPr>
      </p:pic>
      <p:cxnSp>
        <p:nvCxnSpPr>
          <p:cNvPr id="43" name="Straight Arrow Connector 42"/>
          <p:cNvCxnSpPr/>
          <p:nvPr/>
        </p:nvCxnSpPr>
        <p:spPr>
          <a:xfrm>
            <a:off x="1629472" y="3208867"/>
            <a:ext cx="0" cy="1076943"/>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915472" y="3401783"/>
            <a:ext cx="0" cy="883526"/>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015205" y="3310467"/>
            <a:ext cx="0" cy="975343"/>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7079436" y="6129867"/>
            <a:ext cx="532097" cy="0"/>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348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0" name="Straight Arrow Connector 9"/>
          <p:cNvCxnSpPr/>
          <p:nvPr/>
        </p:nvCxnSpPr>
        <p:spPr>
          <a:xfrm>
            <a:off x="2472723" y="5939194"/>
            <a:ext cx="0" cy="18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734010" y="5964327"/>
            <a:ext cx="0" cy="18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1940" y="2198208"/>
            <a:ext cx="5110479" cy="4659792"/>
            <a:chOff x="6510062" y="1476509"/>
            <a:chExt cx="5110479" cy="4659792"/>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30060"/>
            <a:stretch/>
          </p:blipFill>
          <p:spPr>
            <a:xfrm>
              <a:off x="6510062" y="1476509"/>
              <a:ext cx="4649046" cy="4659792"/>
            </a:xfrm>
            <a:prstGeom prst="rect">
              <a:avLst/>
            </a:prstGeom>
          </p:spPr>
        </p:pic>
        <p:sp>
          <p:nvSpPr>
            <p:cNvPr id="12" name="TextBox 11"/>
            <p:cNvSpPr txBox="1"/>
            <p:nvPr/>
          </p:nvSpPr>
          <p:spPr>
            <a:xfrm>
              <a:off x="9333922" y="4024618"/>
              <a:ext cx="1197169" cy="646331"/>
            </a:xfrm>
            <a:prstGeom prst="rect">
              <a:avLst/>
            </a:prstGeom>
            <a:noFill/>
          </p:spPr>
          <p:txBody>
            <a:bodyPr wrap="square" rtlCol="0">
              <a:spAutoFit/>
            </a:bodyPr>
            <a:lstStyle/>
            <a:p>
              <a:r>
                <a:rPr lang="en-US" dirty="0"/>
                <a:t>Tumor</a:t>
              </a:r>
            </a:p>
            <a:p>
              <a:r>
                <a:rPr lang="en-US" dirty="0"/>
                <a:t>After</a:t>
              </a:r>
            </a:p>
          </p:txBody>
        </p:sp>
        <p:sp>
          <p:nvSpPr>
            <p:cNvPr id="13" name="TextBox 12"/>
            <p:cNvSpPr txBox="1"/>
            <p:nvPr/>
          </p:nvSpPr>
          <p:spPr>
            <a:xfrm>
              <a:off x="7657937" y="2403787"/>
              <a:ext cx="1130463" cy="646331"/>
            </a:xfrm>
            <a:prstGeom prst="rect">
              <a:avLst/>
            </a:prstGeom>
            <a:noFill/>
          </p:spPr>
          <p:txBody>
            <a:bodyPr wrap="square" rtlCol="0">
              <a:spAutoFit/>
            </a:bodyPr>
            <a:lstStyle/>
            <a:p>
              <a:r>
                <a:rPr lang="en-US" dirty="0"/>
                <a:t>Tumor</a:t>
              </a:r>
            </a:p>
            <a:p>
              <a:r>
                <a:rPr lang="en-US" dirty="0"/>
                <a:t>Before</a:t>
              </a:r>
            </a:p>
          </p:txBody>
        </p:sp>
        <p:sp>
          <p:nvSpPr>
            <p:cNvPr id="14" name="TextBox 13"/>
            <p:cNvSpPr txBox="1"/>
            <p:nvPr/>
          </p:nvSpPr>
          <p:spPr>
            <a:xfrm>
              <a:off x="8533383" y="1562254"/>
              <a:ext cx="661417" cy="369332"/>
            </a:xfrm>
            <a:prstGeom prst="rect">
              <a:avLst/>
            </a:prstGeom>
            <a:noFill/>
          </p:spPr>
          <p:txBody>
            <a:bodyPr wrap="square" rtlCol="0">
              <a:spAutoFit/>
            </a:bodyPr>
            <a:lstStyle/>
            <a:p>
              <a:r>
                <a:rPr lang="en-US" dirty="0"/>
                <a:t>  TILs</a:t>
              </a:r>
            </a:p>
          </p:txBody>
        </p:sp>
        <p:sp>
          <p:nvSpPr>
            <p:cNvPr id="15" name="TextBox 14"/>
            <p:cNvSpPr txBox="1"/>
            <p:nvPr/>
          </p:nvSpPr>
          <p:spPr>
            <a:xfrm>
              <a:off x="9054725" y="1582092"/>
              <a:ext cx="1062941" cy="461665"/>
            </a:xfrm>
            <a:prstGeom prst="rect">
              <a:avLst/>
            </a:prstGeom>
            <a:noFill/>
          </p:spPr>
          <p:txBody>
            <a:bodyPr wrap="square" rtlCol="0">
              <a:spAutoFit/>
            </a:bodyPr>
            <a:lstStyle/>
            <a:p>
              <a:r>
                <a:rPr lang="en-US" dirty="0"/>
                <a:t>TAMs</a:t>
              </a:r>
            </a:p>
          </p:txBody>
        </p:sp>
        <p:sp>
          <p:nvSpPr>
            <p:cNvPr id="16" name="TextBox 15"/>
            <p:cNvSpPr txBox="1"/>
            <p:nvPr/>
          </p:nvSpPr>
          <p:spPr>
            <a:xfrm>
              <a:off x="9805740" y="1931586"/>
              <a:ext cx="1814801" cy="461665"/>
            </a:xfrm>
            <a:prstGeom prst="rect">
              <a:avLst/>
            </a:prstGeom>
            <a:noFill/>
          </p:spPr>
          <p:txBody>
            <a:bodyPr wrap="square" rtlCol="0">
              <a:spAutoFit/>
            </a:bodyPr>
            <a:lstStyle/>
            <a:p>
              <a:r>
                <a:rPr lang="en-US" dirty="0"/>
                <a:t>Fibroblasts</a:t>
              </a:r>
            </a:p>
          </p:txBody>
        </p:sp>
      </p:grpSp>
      <p:sp>
        <p:nvSpPr>
          <p:cNvPr id="17" name="TextBox 16"/>
          <p:cNvSpPr txBox="1"/>
          <p:nvPr/>
        </p:nvSpPr>
        <p:spPr>
          <a:xfrm>
            <a:off x="5865875" y="1551507"/>
            <a:ext cx="5006631" cy="5262979"/>
          </a:xfrm>
          <a:prstGeom prst="rect">
            <a:avLst/>
          </a:prstGeom>
          <a:noFill/>
        </p:spPr>
        <p:txBody>
          <a:bodyPr wrap="square" rtlCol="0">
            <a:spAutoFit/>
          </a:bodyPr>
          <a:lstStyle/>
          <a:p>
            <a:pPr marL="285750" indent="-285750">
              <a:buFont typeface="Wingdings" panose="05000000000000000000" pitchFamily="2" charset="2"/>
              <a:buChar char="§"/>
            </a:pPr>
            <a:r>
              <a:rPr lang="en-US" b="1" dirty="0">
                <a:latin typeface="Arial" panose="020B0604020202020204" pitchFamily="34" charset="0"/>
                <a:cs typeface="Arial" panose="020B0604020202020204" pitchFamily="34" charset="0"/>
              </a:rPr>
              <a:t>TILs (tumor infiltrating lymphocytes), TAMs (tumor associated macrophages) and fibroblasts cluster together</a:t>
            </a:r>
          </a:p>
          <a:p>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b="1" dirty="0">
                <a:latin typeface="Arial" panose="020B0604020202020204" pitchFamily="34" charset="0"/>
                <a:cs typeface="Arial" panose="020B0604020202020204" pitchFamily="34" charset="0"/>
              </a:rPr>
              <a:t>Tumor cells pre- and post-treatment cluster separately </a:t>
            </a:r>
          </a:p>
          <a:p>
            <a:pPr marL="285750" indent="-285750">
              <a:buFont typeface="Wingdings" panose="05000000000000000000" pitchFamily="2" charset="2"/>
              <a:buChar char="§"/>
            </a:pP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b="1" dirty="0">
                <a:latin typeface="Arial" panose="020B0604020202020204" pitchFamily="34" charset="0"/>
                <a:cs typeface="Arial" panose="020B0604020202020204" pitchFamily="34" charset="0"/>
              </a:rPr>
              <a:t>All tumor cells changed their gene-expression profile, suggestive of intense selective pressure</a:t>
            </a:r>
          </a:p>
          <a:p>
            <a:pPr marL="285750" indent="-285750">
              <a:buFont typeface="Wingdings" panose="05000000000000000000" pitchFamily="2" charset="2"/>
              <a:buChar char="§"/>
            </a:pP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endParaRPr lang="en-US" b="1" dirty="0">
              <a:solidFill>
                <a:schemeClr val="accent1">
                  <a:lumMod val="50000"/>
                </a:schemeClr>
              </a:solidFill>
              <a:latin typeface="Arial" panose="020B0604020202020204" pitchFamily="34" charset="0"/>
              <a:cs typeface="Arial" panose="020B0604020202020204" pitchFamily="34" charset="0"/>
            </a:endParaRPr>
          </a:p>
        </p:txBody>
      </p:sp>
      <p:sp>
        <p:nvSpPr>
          <p:cNvPr id="18" name="Rectangle 4"/>
          <p:cNvSpPr txBox="1">
            <a:spLocks noChangeArrowheads="1"/>
          </p:cNvSpPr>
          <p:nvPr/>
        </p:nvSpPr>
        <p:spPr>
          <a:xfrm>
            <a:off x="532248" y="47708"/>
            <a:ext cx="10668000" cy="9767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1F497D"/>
                </a:solidFill>
                <a:latin typeface="+mn-lt"/>
                <a:ea typeface="+mn-ea"/>
                <a:cs typeface="Comic Sans MS" charset="0"/>
              </a:rPr>
              <a:t>RNA expression of MCC tumor before treatment </a:t>
            </a:r>
          </a:p>
          <a:p>
            <a:r>
              <a:rPr lang="en-US" sz="3600" b="1" dirty="0">
                <a:solidFill>
                  <a:srgbClr val="1F497D"/>
                </a:solidFill>
                <a:latin typeface="+mn-lt"/>
                <a:ea typeface="+mn-ea"/>
                <a:cs typeface="Comic Sans MS" charset="0"/>
              </a:rPr>
              <a:t>and at the time of progression</a:t>
            </a:r>
          </a:p>
        </p:txBody>
      </p:sp>
      <p:pic>
        <p:nvPicPr>
          <p:cNvPr id="20" name="Picture 19"/>
          <p:cNvPicPr>
            <a:picLocks noChangeAspect="1"/>
          </p:cNvPicPr>
          <p:nvPr/>
        </p:nvPicPr>
        <p:blipFill>
          <a:blip r:embed="rId3"/>
          <a:stretch>
            <a:fillRect/>
          </a:stretch>
        </p:blipFill>
        <p:spPr>
          <a:xfrm>
            <a:off x="175051" y="1047155"/>
            <a:ext cx="4238831" cy="1249043"/>
          </a:xfrm>
          <a:prstGeom prst="rect">
            <a:avLst/>
          </a:prstGeom>
        </p:spPr>
      </p:pic>
      <p:cxnSp>
        <p:nvCxnSpPr>
          <p:cNvPr id="21" name="Straight Arrow Connector 20"/>
          <p:cNvCxnSpPr/>
          <p:nvPr/>
        </p:nvCxnSpPr>
        <p:spPr>
          <a:xfrm>
            <a:off x="830402" y="1787100"/>
            <a:ext cx="346465" cy="1028817"/>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535664" y="1826815"/>
            <a:ext cx="300405" cy="1432852"/>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42420" y="1960787"/>
            <a:ext cx="1465790" cy="646331"/>
          </a:xfrm>
          <a:prstGeom prst="rect">
            <a:avLst/>
          </a:prstGeom>
          <a:noFill/>
        </p:spPr>
        <p:txBody>
          <a:bodyPr wrap="square" rtlCol="0">
            <a:spAutoFit/>
          </a:bodyPr>
          <a:lstStyle/>
          <a:p>
            <a:r>
              <a:rPr lang="en-US" dirty="0"/>
              <a:t>MCC</a:t>
            </a:r>
          </a:p>
          <a:p>
            <a:r>
              <a:rPr lang="en-US" dirty="0"/>
              <a:t>after</a:t>
            </a:r>
          </a:p>
        </p:txBody>
      </p:sp>
      <p:sp>
        <p:nvSpPr>
          <p:cNvPr id="8" name="TextBox 7"/>
          <p:cNvSpPr txBox="1"/>
          <p:nvPr/>
        </p:nvSpPr>
        <p:spPr>
          <a:xfrm>
            <a:off x="35983" y="1969056"/>
            <a:ext cx="992531" cy="830997"/>
          </a:xfrm>
          <a:prstGeom prst="rect">
            <a:avLst/>
          </a:prstGeom>
          <a:noFill/>
        </p:spPr>
        <p:txBody>
          <a:bodyPr wrap="square" rtlCol="0">
            <a:spAutoFit/>
          </a:bodyPr>
          <a:lstStyle/>
          <a:p>
            <a:r>
              <a:rPr lang="en-US" dirty="0"/>
              <a:t>MCC before</a:t>
            </a:r>
          </a:p>
        </p:txBody>
      </p:sp>
    </p:spTree>
    <p:extLst>
      <p:ext uri="{BB962C8B-B14F-4D97-AF65-F5344CB8AC3E}">
        <p14:creationId xmlns:p14="http://schemas.microsoft.com/office/powerpoint/2010/main" val="22434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8750F0-5FC4-B446-A84D-0C6D0B70C092}"/>
              </a:ext>
            </a:extLst>
          </p:cNvPr>
          <p:cNvPicPr>
            <a:picLocks noChangeAspect="1"/>
          </p:cNvPicPr>
          <p:nvPr/>
        </p:nvPicPr>
        <p:blipFill>
          <a:blip r:embed="rId2"/>
          <a:stretch>
            <a:fillRect/>
          </a:stretch>
        </p:blipFill>
        <p:spPr>
          <a:xfrm>
            <a:off x="504953" y="4468409"/>
            <a:ext cx="3010408" cy="2016973"/>
          </a:xfrm>
          <a:prstGeom prst="rect">
            <a:avLst/>
          </a:prstGeom>
        </p:spPr>
      </p:pic>
      <p:pic>
        <p:nvPicPr>
          <p:cNvPr id="15" name="Picture 14">
            <a:extLst>
              <a:ext uri="{FF2B5EF4-FFF2-40B4-BE49-F238E27FC236}">
                <a16:creationId xmlns:a16="http://schemas.microsoft.com/office/drawing/2014/main" id="{41D637EC-9ADB-1443-A4FF-F0076D77DE9A}"/>
              </a:ext>
            </a:extLst>
          </p:cNvPr>
          <p:cNvPicPr>
            <a:picLocks noChangeAspect="1"/>
          </p:cNvPicPr>
          <p:nvPr/>
        </p:nvPicPr>
        <p:blipFill>
          <a:blip r:embed="rId3"/>
          <a:stretch>
            <a:fillRect/>
          </a:stretch>
        </p:blipFill>
        <p:spPr>
          <a:xfrm>
            <a:off x="504953" y="1955121"/>
            <a:ext cx="3010408" cy="2159114"/>
          </a:xfrm>
          <a:prstGeom prst="rect">
            <a:avLst/>
          </a:prstGeom>
        </p:spPr>
      </p:pic>
      <p:sp>
        <p:nvSpPr>
          <p:cNvPr id="3" name="TextBox 2">
            <a:extLst>
              <a:ext uri="{FF2B5EF4-FFF2-40B4-BE49-F238E27FC236}">
                <a16:creationId xmlns:a16="http://schemas.microsoft.com/office/drawing/2014/main" id="{D307BA27-2DF8-014B-9DE7-FFB48E5C8100}"/>
              </a:ext>
            </a:extLst>
          </p:cNvPr>
          <p:cNvSpPr txBox="1"/>
          <p:nvPr/>
        </p:nvSpPr>
        <p:spPr>
          <a:xfrm>
            <a:off x="699542" y="454833"/>
            <a:ext cx="2980303"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50 years ago</a:t>
            </a:r>
          </a:p>
        </p:txBody>
      </p:sp>
      <p:sp>
        <p:nvSpPr>
          <p:cNvPr id="11" name="TextBox 10">
            <a:extLst>
              <a:ext uri="{FF2B5EF4-FFF2-40B4-BE49-F238E27FC236}">
                <a16:creationId xmlns:a16="http://schemas.microsoft.com/office/drawing/2014/main" id="{87F2EDB4-81A4-F244-A79D-BEBB503F8ACF}"/>
              </a:ext>
            </a:extLst>
          </p:cNvPr>
          <p:cNvSpPr txBox="1"/>
          <p:nvPr/>
        </p:nvSpPr>
        <p:spPr>
          <a:xfrm>
            <a:off x="7265056" y="454832"/>
            <a:ext cx="150977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Today</a:t>
            </a:r>
          </a:p>
        </p:txBody>
      </p:sp>
      <p:grpSp>
        <p:nvGrpSpPr>
          <p:cNvPr id="10" name="Group 9">
            <a:extLst>
              <a:ext uri="{FF2B5EF4-FFF2-40B4-BE49-F238E27FC236}">
                <a16:creationId xmlns:a16="http://schemas.microsoft.com/office/drawing/2014/main" id="{57468601-D918-1745-85D2-E5DA1B36572D}"/>
              </a:ext>
            </a:extLst>
          </p:cNvPr>
          <p:cNvGrpSpPr/>
          <p:nvPr/>
        </p:nvGrpSpPr>
        <p:grpSpPr>
          <a:xfrm>
            <a:off x="3737110" y="1885682"/>
            <a:ext cx="5258582" cy="1902547"/>
            <a:chOff x="3737110" y="1885682"/>
            <a:chExt cx="5258582" cy="1902547"/>
          </a:xfrm>
        </p:grpSpPr>
        <p:pic>
          <p:nvPicPr>
            <p:cNvPr id="17" name="Picture 16">
              <a:extLst>
                <a:ext uri="{FF2B5EF4-FFF2-40B4-BE49-F238E27FC236}">
                  <a16:creationId xmlns:a16="http://schemas.microsoft.com/office/drawing/2014/main" id="{9E6461F1-E0F5-694B-9C37-3D44F4C9DA3B}"/>
                </a:ext>
              </a:extLst>
            </p:cNvPr>
            <p:cNvPicPr>
              <a:picLocks noChangeAspect="1"/>
            </p:cNvPicPr>
            <p:nvPr/>
          </p:nvPicPr>
          <p:blipFill>
            <a:blip r:embed="rId4"/>
            <a:stretch>
              <a:fillRect/>
            </a:stretch>
          </p:blipFill>
          <p:spPr>
            <a:xfrm>
              <a:off x="3737110" y="2281126"/>
              <a:ext cx="1843551" cy="1507103"/>
            </a:xfrm>
            <a:prstGeom prst="rect">
              <a:avLst/>
            </a:prstGeom>
          </p:spPr>
        </p:pic>
        <p:pic>
          <p:nvPicPr>
            <p:cNvPr id="18" name="Picture 17">
              <a:extLst>
                <a:ext uri="{FF2B5EF4-FFF2-40B4-BE49-F238E27FC236}">
                  <a16:creationId xmlns:a16="http://schemas.microsoft.com/office/drawing/2014/main" id="{FA854EC7-0236-3A46-B83B-BBDC68EEA024}"/>
                </a:ext>
              </a:extLst>
            </p:cNvPr>
            <p:cNvPicPr>
              <a:picLocks noChangeAspect="1"/>
            </p:cNvPicPr>
            <p:nvPr/>
          </p:nvPicPr>
          <p:blipFill>
            <a:blip r:embed="rId5"/>
            <a:stretch>
              <a:fillRect/>
            </a:stretch>
          </p:blipFill>
          <p:spPr>
            <a:xfrm>
              <a:off x="6871463" y="2499867"/>
              <a:ext cx="2124229" cy="1194161"/>
            </a:xfrm>
            <a:prstGeom prst="rect">
              <a:avLst/>
            </a:prstGeom>
          </p:spPr>
        </p:pic>
        <p:pic>
          <p:nvPicPr>
            <p:cNvPr id="2" name="Picture 1">
              <a:extLst>
                <a:ext uri="{FF2B5EF4-FFF2-40B4-BE49-F238E27FC236}">
                  <a16:creationId xmlns:a16="http://schemas.microsoft.com/office/drawing/2014/main" id="{141C7D42-BCA3-3F41-8E8B-59E9391E3096}"/>
                </a:ext>
              </a:extLst>
            </p:cNvPr>
            <p:cNvPicPr>
              <a:picLocks noChangeAspect="1"/>
            </p:cNvPicPr>
            <p:nvPr/>
          </p:nvPicPr>
          <p:blipFill>
            <a:blip r:embed="rId6"/>
            <a:stretch>
              <a:fillRect/>
            </a:stretch>
          </p:blipFill>
          <p:spPr>
            <a:xfrm>
              <a:off x="5521851" y="2469527"/>
              <a:ext cx="1689100" cy="1130300"/>
            </a:xfrm>
            <a:prstGeom prst="rect">
              <a:avLst/>
            </a:prstGeom>
          </p:spPr>
        </p:pic>
        <p:sp>
          <p:nvSpPr>
            <p:cNvPr id="4" name="TextBox 3">
              <a:extLst>
                <a:ext uri="{FF2B5EF4-FFF2-40B4-BE49-F238E27FC236}">
                  <a16:creationId xmlns:a16="http://schemas.microsoft.com/office/drawing/2014/main" id="{5C1E821E-D939-7E4A-B969-658E098790D5}"/>
                </a:ext>
              </a:extLst>
            </p:cNvPr>
            <p:cNvSpPr txBox="1"/>
            <p:nvPr/>
          </p:nvSpPr>
          <p:spPr>
            <a:xfrm>
              <a:off x="3979125" y="1885682"/>
              <a:ext cx="4709944" cy="46166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High-dimensional single-cell data</a:t>
              </a:r>
            </a:p>
          </p:txBody>
        </p:sp>
      </p:grpSp>
      <p:grpSp>
        <p:nvGrpSpPr>
          <p:cNvPr id="12" name="Group 11">
            <a:extLst>
              <a:ext uri="{FF2B5EF4-FFF2-40B4-BE49-F238E27FC236}">
                <a16:creationId xmlns:a16="http://schemas.microsoft.com/office/drawing/2014/main" id="{427A1E34-B546-2644-BDA4-719FABDEA054}"/>
              </a:ext>
            </a:extLst>
          </p:cNvPr>
          <p:cNvGrpSpPr/>
          <p:nvPr/>
        </p:nvGrpSpPr>
        <p:grpSpPr>
          <a:xfrm>
            <a:off x="3979125" y="3991857"/>
            <a:ext cx="4442672" cy="2532543"/>
            <a:chOff x="3979125" y="3991857"/>
            <a:chExt cx="4442672" cy="2532543"/>
          </a:xfrm>
        </p:grpSpPr>
        <p:pic>
          <p:nvPicPr>
            <p:cNvPr id="16" name="Picture 15">
              <a:extLst>
                <a:ext uri="{FF2B5EF4-FFF2-40B4-BE49-F238E27FC236}">
                  <a16:creationId xmlns:a16="http://schemas.microsoft.com/office/drawing/2014/main" id="{24051977-79C3-0B41-B55B-404FC59B95F2}"/>
                </a:ext>
              </a:extLst>
            </p:cNvPr>
            <p:cNvPicPr>
              <a:picLocks noChangeAspect="1"/>
            </p:cNvPicPr>
            <p:nvPr/>
          </p:nvPicPr>
          <p:blipFill>
            <a:blip r:embed="rId7"/>
            <a:stretch>
              <a:fillRect/>
            </a:stretch>
          </p:blipFill>
          <p:spPr>
            <a:xfrm>
              <a:off x="3979125" y="4507427"/>
              <a:ext cx="4442672" cy="2016973"/>
            </a:xfrm>
            <a:prstGeom prst="rect">
              <a:avLst/>
            </a:prstGeom>
          </p:spPr>
        </p:pic>
        <p:sp>
          <p:nvSpPr>
            <p:cNvPr id="19" name="TextBox 18">
              <a:extLst>
                <a:ext uri="{FF2B5EF4-FFF2-40B4-BE49-F238E27FC236}">
                  <a16:creationId xmlns:a16="http://schemas.microsoft.com/office/drawing/2014/main" id="{A88CF4F4-CD2D-D543-8166-733428D7AA8A}"/>
                </a:ext>
              </a:extLst>
            </p:cNvPr>
            <p:cNvSpPr txBox="1"/>
            <p:nvPr/>
          </p:nvSpPr>
          <p:spPr>
            <a:xfrm>
              <a:off x="4597430" y="3991857"/>
              <a:ext cx="3302507" cy="46166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Computing on demand</a:t>
              </a:r>
            </a:p>
          </p:txBody>
        </p:sp>
      </p:grpSp>
      <p:grpSp>
        <p:nvGrpSpPr>
          <p:cNvPr id="23" name="Group 22">
            <a:extLst>
              <a:ext uri="{FF2B5EF4-FFF2-40B4-BE49-F238E27FC236}">
                <a16:creationId xmlns:a16="http://schemas.microsoft.com/office/drawing/2014/main" id="{BB1D5D32-C8C1-4E47-A5E2-60CB152A04F6}"/>
              </a:ext>
            </a:extLst>
          </p:cNvPr>
          <p:cNvGrpSpPr/>
          <p:nvPr/>
        </p:nvGrpSpPr>
        <p:grpSpPr>
          <a:xfrm>
            <a:off x="8590354" y="4276594"/>
            <a:ext cx="3341021" cy="2322822"/>
            <a:chOff x="8590354" y="4276594"/>
            <a:chExt cx="3341021" cy="2322822"/>
          </a:xfrm>
        </p:grpSpPr>
        <p:sp>
          <p:nvSpPr>
            <p:cNvPr id="20" name="TextBox 19">
              <a:extLst>
                <a:ext uri="{FF2B5EF4-FFF2-40B4-BE49-F238E27FC236}">
                  <a16:creationId xmlns:a16="http://schemas.microsoft.com/office/drawing/2014/main" id="{667E999E-EA0C-FB49-8B39-F30296C4E36B}"/>
                </a:ext>
              </a:extLst>
            </p:cNvPr>
            <p:cNvSpPr txBox="1"/>
            <p:nvPr/>
          </p:nvSpPr>
          <p:spPr>
            <a:xfrm>
              <a:off x="9498813" y="4276594"/>
              <a:ext cx="2308645" cy="46166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New algorithms</a:t>
              </a:r>
            </a:p>
          </p:txBody>
        </p:sp>
        <p:grpSp>
          <p:nvGrpSpPr>
            <p:cNvPr id="22" name="Group 21">
              <a:extLst>
                <a:ext uri="{FF2B5EF4-FFF2-40B4-BE49-F238E27FC236}">
                  <a16:creationId xmlns:a16="http://schemas.microsoft.com/office/drawing/2014/main" id="{C3BE1C95-DF76-A445-AF42-E346E05AEAF8}"/>
                </a:ext>
              </a:extLst>
            </p:cNvPr>
            <p:cNvGrpSpPr/>
            <p:nvPr/>
          </p:nvGrpSpPr>
          <p:grpSpPr>
            <a:xfrm>
              <a:off x="8590354" y="4786643"/>
              <a:ext cx="3341021" cy="1812773"/>
              <a:chOff x="8590354" y="4786643"/>
              <a:chExt cx="3341021" cy="1812773"/>
            </a:xfrm>
          </p:grpSpPr>
          <p:pic>
            <p:nvPicPr>
              <p:cNvPr id="6" name="Picture 5">
                <a:extLst>
                  <a:ext uri="{FF2B5EF4-FFF2-40B4-BE49-F238E27FC236}">
                    <a16:creationId xmlns:a16="http://schemas.microsoft.com/office/drawing/2014/main" id="{BC27618A-1328-AF4E-8914-EDA66C03CF2C}"/>
                  </a:ext>
                </a:extLst>
              </p:cNvPr>
              <p:cNvPicPr>
                <a:picLocks noChangeAspect="1"/>
              </p:cNvPicPr>
              <p:nvPr/>
            </p:nvPicPr>
            <p:blipFill>
              <a:blip r:embed="rId8"/>
              <a:stretch>
                <a:fillRect/>
              </a:stretch>
            </p:blipFill>
            <p:spPr>
              <a:xfrm>
                <a:off x="9590829" y="4786643"/>
                <a:ext cx="2340546" cy="871203"/>
              </a:xfrm>
              <a:prstGeom prst="rect">
                <a:avLst/>
              </a:prstGeom>
            </p:spPr>
          </p:pic>
          <p:pic>
            <p:nvPicPr>
              <p:cNvPr id="9" name="Picture 8">
                <a:extLst>
                  <a:ext uri="{FF2B5EF4-FFF2-40B4-BE49-F238E27FC236}">
                    <a16:creationId xmlns:a16="http://schemas.microsoft.com/office/drawing/2014/main" id="{14892CB5-AEBF-1542-829E-ED1B6C19E970}"/>
                  </a:ext>
                </a:extLst>
              </p:cNvPr>
              <p:cNvPicPr>
                <a:picLocks noChangeAspect="1"/>
              </p:cNvPicPr>
              <p:nvPr/>
            </p:nvPicPr>
            <p:blipFill>
              <a:blip r:embed="rId9"/>
              <a:stretch>
                <a:fillRect/>
              </a:stretch>
            </p:blipFill>
            <p:spPr>
              <a:xfrm>
                <a:off x="9734942" y="5668713"/>
                <a:ext cx="2052320" cy="930703"/>
              </a:xfrm>
              <a:prstGeom prst="rect">
                <a:avLst/>
              </a:prstGeom>
            </p:spPr>
          </p:pic>
          <p:sp>
            <p:nvSpPr>
              <p:cNvPr id="8" name="TextBox 7">
                <a:extLst>
                  <a:ext uri="{FF2B5EF4-FFF2-40B4-BE49-F238E27FC236}">
                    <a16:creationId xmlns:a16="http://schemas.microsoft.com/office/drawing/2014/main" id="{3F47A492-5A9F-004E-9C3C-D6CEE221229B}"/>
                  </a:ext>
                </a:extLst>
              </p:cNvPr>
              <p:cNvSpPr txBox="1"/>
              <p:nvPr/>
            </p:nvSpPr>
            <p:spPr>
              <a:xfrm>
                <a:off x="8590354" y="5714992"/>
                <a:ext cx="1197764" cy="6463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Bayesian </a:t>
                </a:r>
              </a:p>
              <a:p>
                <a:r>
                  <a:rPr lang="en-US" sz="1800" dirty="0">
                    <a:latin typeface="Arial" panose="020B0604020202020204" pitchFamily="34" charset="0"/>
                    <a:cs typeface="Arial" panose="020B0604020202020204" pitchFamily="34" charset="0"/>
                  </a:rPr>
                  <a:t>modeling</a:t>
                </a:r>
              </a:p>
            </p:txBody>
          </p:sp>
          <p:sp>
            <p:nvSpPr>
              <p:cNvPr id="21" name="TextBox 20">
                <a:extLst>
                  <a:ext uri="{FF2B5EF4-FFF2-40B4-BE49-F238E27FC236}">
                    <a16:creationId xmlns:a16="http://schemas.microsoft.com/office/drawing/2014/main" id="{08253BD7-FE75-3544-BFBA-B3ADD4083BA6}"/>
                  </a:ext>
                </a:extLst>
              </p:cNvPr>
              <p:cNvSpPr txBox="1"/>
              <p:nvPr/>
            </p:nvSpPr>
            <p:spPr>
              <a:xfrm>
                <a:off x="8664093" y="4890659"/>
                <a:ext cx="1005403" cy="646331"/>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Deep </a:t>
                </a:r>
              </a:p>
              <a:p>
                <a:r>
                  <a:rPr lang="en-US" sz="1800" dirty="0">
                    <a:latin typeface="Arial" panose="020B0604020202020204" pitchFamily="34" charset="0"/>
                    <a:cs typeface="Arial" panose="020B0604020202020204" pitchFamily="34" charset="0"/>
                  </a:rPr>
                  <a:t>learning</a:t>
                </a:r>
              </a:p>
            </p:txBody>
          </p:sp>
        </p:grpSp>
      </p:grpSp>
      <p:sp>
        <p:nvSpPr>
          <p:cNvPr id="24" name="TextBox 23">
            <a:extLst>
              <a:ext uri="{FF2B5EF4-FFF2-40B4-BE49-F238E27FC236}">
                <a16:creationId xmlns:a16="http://schemas.microsoft.com/office/drawing/2014/main" id="{0F0C56D8-6CD7-F74B-B9E1-EAAB36D6420D}"/>
              </a:ext>
            </a:extLst>
          </p:cNvPr>
          <p:cNvSpPr txBox="1"/>
          <p:nvPr/>
        </p:nvSpPr>
        <p:spPr>
          <a:xfrm>
            <a:off x="1146195" y="4084189"/>
            <a:ext cx="1487908"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Source:purdue.edu</a:t>
            </a:r>
            <a:endParaRPr lang="en-US" sz="1200"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A63B399C-8673-DA47-89DA-9E9848A7DE0D}"/>
              </a:ext>
            </a:extLst>
          </p:cNvPr>
          <p:cNvGrpSpPr/>
          <p:nvPr/>
        </p:nvGrpSpPr>
        <p:grpSpPr>
          <a:xfrm>
            <a:off x="8995692" y="1109978"/>
            <a:ext cx="3112227" cy="3070778"/>
            <a:chOff x="8995692" y="1109978"/>
            <a:chExt cx="3112227" cy="3070778"/>
          </a:xfrm>
        </p:grpSpPr>
        <p:grpSp>
          <p:nvGrpSpPr>
            <p:cNvPr id="13" name="Group 12">
              <a:extLst>
                <a:ext uri="{FF2B5EF4-FFF2-40B4-BE49-F238E27FC236}">
                  <a16:creationId xmlns:a16="http://schemas.microsoft.com/office/drawing/2014/main" id="{E1F11AFF-A060-3D44-829B-8B5565742726}"/>
                </a:ext>
              </a:extLst>
            </p:cNvPr>
            <p:cNvGrpSpPr/>
            <p:nvPr/>
          </p:nvGrpSpPr>
          <p:grpSpPr>
            <a:xfrm>
              <a:off x="8995692" y="1109978"/>
              <a:ext cx="2954495" cy="2225900"/>
              <a:chOff x="8921091" y="1606365"/>
              <a:chExt cx="2954495" cy="2225900"/>
            </a:xfrm>
          </p:grpSpPr>
          <p:pic>
            <p:nvPicPr>
              <p:cNvPr id="5" name="Picture 4" descr="A screenshot of a cell phone&#10;&#10;Description automatically generated">
                <a:extLst>
                  <a:ext uri="{FF2B5EF4-FFF2-40B4-BE49-F238E27FC236}">
                    <a16:creationId xmlns:a16="http://schemas.microsoft.com/office/drawing/2014/main" id="{9B70BD01-AA6C-7943-B472-F92DCA89A5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21091" y="2133599"/>
                <a:ext cx="2447106" cy="1698666"/>
              </a:xfrm>
              <a:prstGeom prst="rect">
                <a:avLst/>
              </a:prstGeom>
            </p:spPr>
          </p:pic>
          <p:sp>
            <p:nvSpPr>
              <p:cNvPr id="7" name="TextBox 6">
                <a:extLst>
                  <a:ext uri="{FF2B5EF4-FFF2-40B4-BE49-F238E27FC236}">
                    <a16:creationId xmlns:a16="http://schemas.microsoft.com/office/drawing/2014/main" id="{34C6512D-AFCF-C84F-A69A-C313CD7CE899}"/>
                  </a:ext>
                </a:extLst>
              </p:cNvPr>
              <p:cNvSpPr txBox="1"/>
              <p:nvPr/>
            </p:nvSpPr>
            <p:spPr>
              <a:xfrm>
                <a:off x="9446716" y="1606365"/>
                <a:ext cx="2428870" cy="46166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Huge databases</a:t>
                </a:r>
              </a:p>
            </p:txBody>
          </p:sp>
        </p:grpSp>
        <p:pic>
          <p:nvPicPr>
            <p:cNvPr id="26" name="Picture 25" descr="A screenshot of a cell phone&#10;&#10;Description automatically generated">
              <a:extLst>
                <a:ext uri="{FF2B5EF4-FFF2-40B4-BE49-F238E27FC236}">
                  <a16:creationId xmlns:a16="http://schemas.microsoft.com/office/drawing/2014/main" id="{350438AC-BFF5-3B4F-A57A-4E5F94FEA68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9983690" y="2621142"/>
              <a:ext cx="2124229" cy="1559614"/>
            </a:xfrm>
            <a:prstGeom prst="rect">
              <a:avLst/>
            </a:prstGeom>
          </p:spPr>
        </p:pic>
      </p:grpSp>
    </p:spTree>
    <p:extLst>
      <p:ext uri="{BB962C8B-B14F-4D97-AF65-F5344CB8AC3E}">
        <p14:creationId xmlns:p14="http://schemas.microsoft.com/office/powerpoint/2010/main" val="42563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4"/>
          <p:cNvSpPr txBox="1">
            <a:spLocks noChangeArrowheads="1"/>
          </p:cNvSpPr>
          <p:nvPr/>
        </p:nvSpPr>
        <p:spPr>
          <a:xfrm>
            <a:off x="0" y="154048"/>
            <a:ext cx="12192000" cy="8227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1F497D"/>
                </a:solidFill>
                <a:latin typeface="+mn-lt"/>
                <a:ea typeface="+mn-ea"/>
                <a:cs typeface="Comic Sans MS" charset="0"/>
              </a:rPr>
              <a:t>RNA expression of MCC tumor before treatment and at the time of progression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1" y="1786367"/>
            <a:ext cx="5295714" cy="3712390"/>
          </a:xfrm>
          <a:prstGeom prst="rect">
            <a:avLst/>
          </a:prstGeom>
        </p:spPr>
      </p:pic>
      <p:sp>
        <p:nvSpPr>
          <p:cNvPr id="12" name="TextBox 11"/>
          <p:cNvSpPr txBox="1"/>
          <p:nvPr/>
        </p:nvSpPr>
        <p:spPr>
          <a:xfrm>
            <a:off x="2026508" y="3064475"/>
            <a:ext cx="1820562" cy="646331"/>
          </a:xfrm>
          <a:prstGeom prst="rect">
            <a:avLst/>
          </a:prstGeom>
          <a:noFill/>
        </p:spPr>
        <p:txBody>
          <a:bodyPr wrap="square" rtlCol="0">
            <a:spAutoFit/>
          </a:bodyPr>
          <a:lstStyle/>
          <a:p>
            <a:r>
              <a:rPr lang="en-US" dirty="0"/>
              <a:t>Tumor</a:t>
            </a:r>
          </a:p>
          <a:p>
            <a:r>
              <a:rPr lang="en-US" dirty="0"/>
              <a:t>After</a:t>
            </a:r>
          </a:p>
        </p:txBody>
      </p:sp>
      <p:sp>
        <p:nvSpPr>
          <p:cNvPr id="13" name="TextBox 12"/>
          <p:cNvSpPr txBox="1"/>
          <p:nvPr/>
        </p:nvSpPr>
        <p:spPr>
          <a:xfrm>
            <a:off x="956196" y="2503237"/>
            <a:ext cx="1820562" cy="646331"/>
          </a:xfrm>
          <a:prstGeom prst="rect">
            <a:avLst/>
          </a:prstGeom>
          <a:noFill/>
        </p:spPr>
        <p:txBody>
          <a:bodyPr wrap="square" rtlCol="0">
            <a:spAutoFit/>
          </a:bodyPr>
          <a:lstStyle/>
          <a:p>
            <a:r>
              <a:rPr lang="en-US" dirty="0"/>
              <a:t>Tumor</a:t>
            </a:r>
          </a:p>
          <a:p>
            <a:r>
              <a:rPr lang="en-US" dirty="0"/>
              <a:t>Before</a:t>
            </a:r>
          </a:p>
        </p:txBody>
      </p:sp>
      <p:sp>
        <p:nvSpPr>
          <p:cNvPr id="14" name="TextBox 13"/>
          <p:cNvSpPr txBox="1"/>
          <p:nvPr/>
        </p:nvSpPr>
        <p:spPr>
          <a:xfrm>
            <a:off x="1618822" y="1868550"/>
            <a:ext cx="1820562" cy="369332"/>
          </a:xfrm>
          <a:prstGeom prst="rect">
            <a:avLst/>
          </a:prstGeom>
          <a:noFill/>
        </p:spPr>
        <p:txBody>
          <a:bodyPr wrap="square" rtlCol="0">
            <a:spAutoFit/>
          </a:bodyPr>
          <a:lstStyle/>
          <a:p>
            <a:r>
              <a:rPr lang="en-US" dirty="0"/>
              <a:t>  TILs</a:t>
            </a:r>
          </a:p>
        </p:txBody>
      </p:sp>
      <p:sp>
        <p:nvSpPr>
          <p:cNvPr id="15" name="TextBox 14"/>
          <p:cNvSpPr txBox="1"/>
          <p:nvPr/>
        </p:nvSpPr>
        <p:spPr>
          <a:xfrm>
            <a:off x="2283895" y="1933767"/>
            <a:ext cx="1820562" cy="369332"/>
          </a:xfrm>
          <a:prstGeom prst="rect">
            <a:avLst/>
          </a:prstGeom>
          <a:noFill/>
        </p:spPr>
        <p:txBody>
          <a:bodyPr wrap="square" rtlCol="0">
            <a:spAutoFit/>
          </a:bodyPr>
          <a:lstStyle/>
          <a:p>
            <a:r>
              <a:rPr lang="en-US"/>
              <a:t>TAMs</a:t>
            </a:r>
            <a:endParaRPr lang="en-US" dirty="0"/>
          </a:p>
        </p:txBody>
      </p:sp>
      <p:sp>
        <p:nvSpPr>
          <p:cNvPr id="16" name="TextBox 15"/>
          <p:cNvSpPr txBox="1"/>
          <p:nvPr/>
        </p:nvSpPr>
        <p:spPr>
          <a:xfrm>
            <a:off x="2706823" y="2158542"/>
            <a:ext cx="1820562" cy="369332"/>
          </a:xfrm>
          <a:prstGeom prst="rect">
            <a:avLst/>
          </a:prstGeom>
          <a:noFill/>
        </p:spPr>
        <p:txBody>
          <a:bodyPr wrap="square" rtlCol="0">
            <a:spAutoFit/>
          </a:bodyPr>
          <a:lstStyle/>
          <a:p>
            <a:r>
              <a:rPr lang="en-US" dirty="0"/>
              <a:t>Fibroblasts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637" y="4413567"/>
            <a:ext cx="3187700" cy="2286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738" y="1490465"/>
            <a:ext cx="3094309" cy="2286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7567" y="2907095"/>
            <a:ext cx="3325091" cy="2286000"/>
          </a:xfrm>
          <a:prstGeom prst="rect">
            <a:avLst/>
          </a:prstGeom>
        </p:spPr>
      </p:pic>
      <p:sp>
        <p:nvSpPr>
          <p:cNvPr id="19" name="TextBox 18"/>
          <p:cNvSpPr txBox="1"/>
          <p:nvPr/>
        </p:nvSpPr>
        <p:spPr>
          <a:xfrm>
            <a:off x="5433220" y="2251839"/>
            <a:ext cx="2236574" cy="646331"/>
          </a:xfrm>
          <a:prstGeom prst="rect">
            <a:avLst/>
          </a:prstGeom>
          <a:noFill/>
        </p:spPr>
        <p:txBody>
          <a:bodyPr wrap="square" rtlCol="0">
            <a:spAutoFit/>
          </a:bodyPr>
          <a:lstStyle/>
          <a:p>
            <a:r>
              <a:rPr lang="en-US" dirty="0"/>
              <a:t>Chromogranin</a:t>
            </a:r>
          </a:p>
          <a:p>
            <a:r>
              <a:rPr lang="en-US" dirty="0"/>
              <a:t>(tumor marker)</a:t>
            </a:r>
          </a:p>
        </p:txBody>
      </p:sp>
      <p:sp>
        <p:nvSpPr>
          <p:cNvPr id="20" name="TextBox 19"/>
          <p:cNvSpPr txBox="1"/>
          <p:nvPr/>
        </p:nvSpPr>
        <p:spPr>
          <a:xfrm>
            <a:off x="9394341" y="1121133"/>
            <a:ext cx="2236574" cy="369332"/>
          </a:xfrm>
          <a:prstGeom prst="rect">
            <a:avLst/>
          </a:prstGeom>
          <a:noFill/>
        </p:spPr>
        <p:txBody>
          <a:bodyPr wrap="square" rtlCol="0">
            <a:spAutoFit/>
          </a:bodyPr>
          <a:lstStyle/>
          <a:p>
            <a:r>
              <a:rPr lang="en-US" dirty="0"/>
              <a:t>CD3 (T cells)</a:t>
            </a:r>
          </a:p>
        </p:txBody>
      </p:sp>
      <p:sp>
        <p:nvSpPr>
          <p:cNvPr id="21" name="TextBox 20"/>
          <p:cNvSpPr txBox="1"/>
          <p:nvPr/>
        </p:nvSpPr>
        <p:spPr>
          <a:xfrm>
            <a:off x="9613511" y="4116354"/>
            <a:ext cx="2236574" cy="369332"/>
          </a:xfrm>
          <a:prstGeom prst="rect">
            <a:avLst/>
          </a:prstGeom>
          <a:noFill/>
        </p:spPr>
        <p:txBody>
          <a:bodyPr wrap="square" rtlCol="0">
            <a:spAutoFit/>
          </a:bodyPr>
          <a:lstStyle/>
          <a:p>
            <a:r>
              <a:rPr lang="en-US" dirty="0"/>
              <a:t>CD68 (macrophages)</a:t>
            </a:r>
          </a:p>
        </p:txBody>
      </p:sp>
    </p:spTree>
    <p:extLst>
      <p:ext uri="{BB962C8B-B14F-4D97-AF65-F5344CB8AC3E}">
        <p14:creationId xmlns:p14="http://schemas.microsoft.com/office/powerpoint/2010/main" val="1768379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Merkel cell polyomavirus expression</a:t>
            </a:r>
            <a:endParaRPr lang="en-US" dirty="0"/>
          </a:p>
        </p:txBody>
      </p:sp>
      <p:sp>
        <p:nvSpPr>
          <p:cNvPr id="8" name="Text Placeholder 7"/>
          <p:cNvSpPr>
            <a:spLocks noGrp="1"/>
          </p:cNvSpPr>
          <p:nvPr>
            <p:ph type="body" sz="quarter" idx="1"/>
          </p:nvPr>
        </p:nvSpPr>
        <p:spPr/>
        <p:txBody>
          <a:bodyPr>
            <a:normAutofit/>
          </a:bodyPr>
          <a:lstStyle/>
          <a:p>
            <a:pPr>
              <a:buFont typeface="Arial" charset="0"/>
              <a:buChar char="•"/>
            </a:pPr>
            <a:r>
              <a:rPr lang="en-US" dirty="0"/>
              <a:t>Large T antigen expression can be detected in 11% of cells</a:t>
            </a:r>
          </a:p>
          <a:p>
            <a:pPr>
              <a:buFont typeface="Arial" charset="0"/>
              <a:buChar char="•"/>
            </a:pPr>
            <a:r>
              <a:rPr lang="en-US" dirty="0"/>
              <a:t>No small antigen expression could be detected</a:t>
            </a:r>
          </a:p>
          <a:p>
            <a:pPr>
              <a:buFont typeface="Arial" charset="0"/>
              <a:buChar char="•"/>
            </a:pPr>
            <a:r>
              <a:rPr lang="en-US" dirty="0"/>
              <a:t>No differences before and after response to therapy</a:t>
            </a:r>
          </a:p>
        </p:txBody>
      </p:sp>
      <p:sp>
        <p:nvSpPr>
          <p:cNvPr id="5" name="Slide Number Placeholder 4"/>
          <p:cNvSpPr>
            <a:spLocks noGrp="1"/>
          </p:cNvSpPr>
          <p:nvPr>
            <p:ph type="sldNum" sz="quarter" idx="2"/>
          </p:nvPr>
        </p:nvSpPr>
        <p:spPr/>
        <p:txBody>
          <a:bodyPr/>
          <a:lstStyle/>
          <a:p>
            <a:fld id="{FBF21BE8-3144-8348-8AB8-F6D4364BFB27}" type="slidenum">
              <a:rPr lang="en-US" smtClean="0"/>
              <a:t>51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718" y="1297472"/>
            <a:ext cx="6569242" cy="4981675"/>
          </a:xfrm>
          <a:prstGeom prst="rect">
            <a:avLst/>
          </a:prstGeom>
        </p:spPr>
      </p:pic>
    </p:spTree>
    <p:extLst>
      <p:ext uri="{BB962C8B-B14F-4D97-AF65-F5344CB8AC3E}">
        <p14:creationId xmlns:p14="http://schemas.microsoft.com/office/powerpoint/2010/main" val="25697029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1862"/>
            <a:ext cx="11815011" cy="1408084"/>
          </a:xfrm>
        </p:spPr>
        <p:txBody>
          <a:bodyPr>
            <a:normAutofit fontScale="90000"/>
          </a:bodyPr>
          <a:lstStyle/>
          <a:p>
            <a:r>
              <a:rPr lang="en-US" sz="3600" u="sng" dirty="0">
                <a:solidFill>
                  <a:srgbClr val="1F497D"/>
                </a:solidFill>
                <a:latin typeface="+mn-lt"/>
                <a:ea typeface="+mn-ea"/>
                <a:cs typeface="Comic Sans MS" charset="0"/>
              </a:rPr>
              <a:t>Targeted approach </a:t>
            </a:r>
            <a:r>
              <a:rPr lang="en-US" sz="3600" dirty="0">
                <a:solidFill>
                  <a:srgbClr val="1F497D"/>
                </a:solidFill>
                <a:latin typeface="+mn-lt"/>
                <a:ea typeface="+mn-ea"/>
                <a:cs typeface="Comic Sans MS" charset="0"/>
              </a:rPr>
              <a:t>reveals selective HLA-B loss with immune escape post-treatment with HLA-B35 Targeted T cells</a:t>
            </a:r>
          </a:p>
        </p:txBody>
      </p:sp>
      <p:grpSp>
        <p:nvGrpSpPr>
          <p:cNvPr id="3" name="Group 2"/>
          <p:cNvGrpSpPr/>
          <p:nvPr/>
        </p:nvGrpSpPr>
        <p:grpSpPr>
          <a:xfrm>
            <a:off x="486405" y="1268546"/>
            <a:ext cx="10952062" cy="4852851"/>
            <a:chOff x="1595953" y="1730540"/>
            <a:chExt cx="8623300" cy="35052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953" y="1730540"/>
              <a:ext cx="8623300" cy="3505200"/>
            </a:xfrm>
            <a:prstGeom prst="rect">
              <a:avLst/>
            </a:prstGeom>
          </p:spPr>
        </p:pic>
        <p:sp>
          <p:nvSpPr>
            <p:cNvPr id="5" name="TextBox 4"/>
            <p:cNvSpPr txBox="1"/>
            <p:nvPr/>
          </p:nvSpPr>
          <p:spPr>
            <a:xfrm>
              <a:off x="3355176" y="3530861"/>
              <a:ext cx="1008501" cy="866994"/>
            </a:xfrm>
            <a:prstGeom prst="rect">
              <a:avLst/>
            </a:prstGeom>
            <a:noFill/>
          </p:spPr>
          <p:txBody>
            <a:bodyPr wrap="square" rtlCol="0">
              <a:spAutoFit/>
            </a:bodyPr>
            <a:lstStyle/>
            <a:p>
              <a:pPr algn="ctr"/>
              <a:r>
                <a:rPr lang="en-US" b="1" dirty="0"/>
                <a:t>Tumor</a:t>
              </a:r>
            </a:p>
            <a:p>
              <a:pPr algn="ctr"/>
              <a:r>
                <a:rPr lang="en-US" b="1" dirty="0"/>
                <a:t>After</a:t>
              </a:r>
            </a:p>
            <a:p>
              <a:pPr algn="ctr"/>
              <a:r>
                <a:rPr lang="en-US" b="1" dirty="0"/>
                <a:t>56%</a:t>
              </a:r>
            </a:p>
          </p:txBody>
        </p:sp>
        <p:sp>
          <p:nvSpPr>
            <p:cNvPr id="6" name="TextBox 5"/>
            <p:cNvSpPr txBox="1"/>
            <p:nvPr/>
          </p:nvSpPr>
          <p:spPr>
            <a:xfrm>
              <a:off x="2034538" y="2660867"/>
              <a:ext cx="980055" cy="666919"/>
            </a:xfrm>
            <a:prstGeom prst="rect">
              <a:avLst/>
            </a:prstGeom>
            <a:noFill/>
          </p:spPr>
          <p:txBody>
            <a:bodyPr wrap="square" rtlCol="0">
              <a:spAutoFit/>
            </a:bodyPr>
            <a:lstStyle/>
            <a:p>
              <a:pPr algn="ctr"/>
              <a:r>
                <a:rPr lang="en-US" b="1" dirty="0"/>
                <a:t>Tumor</a:t>
              </a:r>
            </a:p>
            <a:p>
              <a:pPr algn="ctr"/>
              <a:r>
                <a:rPr lang="en-US" b="1" dirty="0"/>
                <a:t>Before</a:t>
              </a:r>
            </a:p>
            <a:p>
              <a:pPr algn="ctr"/>
              <a:r>
                <a:rPr lang="en-US" b="1" dirty="0"/>
                <a:t>50%</a:t>
              </a:r>
            </a:p>
          </p:txBody>
        </p:sp>
        <p:sp>
          <p:nvSpPr>
            <p:cNvPr id="7" name="TextBox 6"/>
            <p:cNvSpPr txBox="1"/>
            <p:nvPr/>
          </p:nvSpPr>
          <p:spPr>
            <a:xfrm>
              <a:off x="7280722" y="3564944"/>
              <a:ext cx="1140454" cy="866994"/>
            </a:xfrm>
            <a:prstGeom prst="rect">
              <a:avLst/>
            </a:prstGeom>
            <a:noFill/>
          </p:spPr>
          <p:txBody>
            <a:bodyPr wrap="square" rtlCol="0">
              <a:spAutoFit/>
            </a:bodyPr>
            <a:lstStyle/>
            <a:p>
              <a:pPr algn="ctr"/>
              <a:r>
                <a:rPr lang="en-US" b="1" dirty="0"/>
                <a:t>Tumor</a:t>
              </a:r>
            </a:p>
            <a:p>
              <a:pPr algn="ctr"/>
              <a:r>
                <a:rPr lang="en-US" b="1" dirty="0"/>
                <a:t> After</a:t>
              </a:r>
            </a:p>
            <a:p>
              <a:pPr algn="ctr"/>
              <a:r>
                <a:rPr lang="en-US" b="1" dirty="0"/>
                <a:t>7%</a:t>
              </a:r>
            </a:p>
          </p:txBody>
        </p:sp>
        <p:sp>
          <p:nvSpPr>
            <p:cNvPr id="8" name="TextBox 7"/>
            <p:cNvSpPr txBox="1"/>
            <p:nvPr/>
          </p:nvSpPr>
          <p:spPr>
            <a:xfrm>
              <a:off x="6254412" y="2560830"/>
              <a:ext cx="1026310" cy="866994"/>
            </a:xfrm>
            <a:prstGeom prst="rect">
              <a:avLst/>
            </a:prstGeom>
            <a:noFill/>
          </p:spPr>
          <p:txBody>
            <a:bodyPr wrap="square" rtlCol="0">
              <a:spAutoFit/>
            </a:bodyPr>
            <a:lstStyle/>
            <a:p>
              <a:pPr algn="ctr"/>
              <a:r>
                <a:rPr lang="en-US" b="1" dirty="0"/>
                <a:t>Tumor</a:t>
              </a:r>
            </a:p>
            <a:p>
              <a:pPr algn="ctr"/>
              <a:r>
                <a:rPr lang="en-US" b="1" dirty="0"/>
                <a:t>Before</a:t>
              </a:r>
            </a:p>
            <a:p>
              <a:pPr algn="ctr"/>
              <a:r>
                <a:rPr lang="en-US" b="1" dirty="0"/>
                <a:t>38%</a:t>
              </a:r>
            </a:p>
          </p:txBody>
        </p:sp>
        <p:sp>
          <p:nvSpPr>
            <p:cNvPr id="9" name="TextBox 8"/>
            <p:cNvSpPr txBox="1"/>
            <p:nvPr/>
          </p:nvSpPr>
          <p:spPr>
            <a:xfrm>
              <a:off x="2949146" y="2139573"/>
              <a:ext cx="1820562" cy="369332"/>
            </a:xfrm>
            <a:prstGeom prst="rect">
              <a:avLst/>
            </a:prstGeom>
            <a:noFill/>
          </p:spPr>
          <p:txBody>
            <a:bodyPr wrap="square" rtlCol="0">
              <a:spAutoFit/>
            </a:bodyPr>
            <a:lstStyle/>
            <a:p>
              <a:r>
                <a:rPr lang="en-US" dirty="0"/>
                <a:t>  TILs</a:t>
              </a:r>
            </a:p>
          </p:txBody>
        </p:sp>
        <p:sp>
          <p:nvSpPr>
            <p:cNvPr id="10" name="TextBox 9"/>
            <p:cNvSpPr txBox="1"/>
            <p:nvPr/>
          </p:nvSpPr>
          <p:spPr>
            <a:xfrm>
              <a:off x="3614219" y="2204790"/>
              <a:ext cx="1820562" cy="369332"/>
            </a:xfrm>
            <a:prstGeom prst="rect">
              <a:avLst/>
            </a:prstGeom>
            <a:noFill/>
          </p:spPr>
          <p:txBody>
            <a:bodyPr wrap="square" rtlCol="0">
              <a:spAutoFit/>
            </a:bodyPr>
            <a:lstStyle/>
            <a:p>
              <a:r>
                <a:rPr lang="en-US"/>
                <a:t>TAMs</a:t>
              </a:r>
              <a:endParaRPr lang="en-US" dirty="0"/>
            </a:p>
          </p:txBody>
        </p:sp>
        <p:sp>
          <p:nvSpPr>
            <p:cNvPr id="11" name="TextBox 10"/>
            <p:cNvSpPr txBox="1"/>
            <p:nvPr/>
          </p:nvSpPr>
          <p:spPr>
            <a:xfrm>
              <a:off x="4037147" y="2429565"/>
              <a:ext cx="1820562" cy="369332"/>
            </a:xfrm>
            <a:prstGeom prst="rect">
              <a:avLst/>
            </a:prstGeom>
            <a:noFill/>
          </p:spPr>
          <p:txBody>
            <a:bodyPr wrap="square" rtlCol="0">
              <a:spAutoFit/>
            </a:bodyPr>
            <a:lstStyle/>
            <a:p>
              <a:r>
                <a:rPr lang="en-US" dirty="0"/>
                <a:t>Fibroblasts</a:t>
              </a:r>
            </a:p>
          </p:txBody>
        </p:sp>
        <p:sp>
          <p:nvSpPr>
            <p:cNvPr id="12" name="TextBox 11"/>
            <p:cNvSpPr txBox="1"/>
            <p:nvPr/>
          </p:nvSpPr>
          <p:spPr>
            <a:xfrm>
              <a:off x="7263634" y="2205367"/>
              <a:ext cx="1820562" cy="369332"/>
            </a:xfrm>
            <a:prstGeom prst="rect">
              <a:avLst/>
            </a:prstGeom>
            <a:noFill/>
          </p:spPr>
          <p:txBody>
            <a:bodyPr wrap="square" rtlCol="0">
              <a:spAutoFit/>
            </a:bodyPr>
            <a:lstStyle/>
            <a:p>
              <a:r>
                <a:rPr lang="en-US" dirty="0"/>
                <a:t>  TILs</a:t>
              </a:r>
            </a:p>
          </p:txBody>
        </p:sp>
        <p:sp>
          <p:nvSpPr>
            <p:cNvPr id="13" name="TextBox 12"/>
            <p:cNvSpPr txBox="1"/>
            <p:nvPr/>
          </p:nvSpPr>
          <p:spPr>
            <a:xfrm>
              <a:off x="7928707" y="2270584"/>
              <a:ext cx="1820562" cy="369332"/>
            </a:xfrm>
            <a:prstGeom prst="rect">
              <a:avLst/>
            </a:prstGeom>
            <a:noFill/>
          </p:spPr>
          <p:txBody>
            <a:bodyPr wrap="square" rtlCol="0">
              <a:spAutoFit/>
            </a:bodyPr>
            <a:lstStyle/>
            <a:p>
              <a:r>
                <a:rPr lang="en-US"/>
                <a:t>TAMs</a:t>
              </a:r>
              <a:endParaRPr lang="en-US" dirty="0"/>
            </a:p>
          </p:txBody>
        </p:sp>
        <p:sp>
          <p:nvSpPr>
            <p:cNvPr id="14" name="TextBox 13"/>
            <p:cNvSpPr txBox="1"/>
            <p:nvPr/>
          </p:nvSpPr>
          <p:spPr>
            <a:xfrm>
              <a:off x="8351635" y="2495359"/>
              <a:ext cx="1820562" cy="369332"/>
            </a:xfrm>
            <a:prstGeom prst="rect">
              <a:avLst/>
            </a:prstGeom>
            <a:noFill/>
          </p:spPr>
          <p:txBody>
            <a:bodyPr wrap="square" rtlCol="0">
              <a:spAutoFit/>
            </a:bodyPr>
            <a:lstStyle/>
            <a:p>
              <a:r>
                <a:rPr lang="en-US" dirty="0"/>
                <a:t>Fibroblasts</a:t>
              </a:r>
            </a:p>
          </p:txBody>
        </p:sp>
      </p:grpSp>
      <p:sp>
        <p:nvSpPr>
          <p:cNvPr id="16" name="Oval 15"/>
          <p:cNvSpPr/>
          <p:nvPr/>
        </p:nvSpPr>
        <p:spPr>
          <a:xfrm>
            <a:off x="6493934" y="3420533"/>
            <a:ext cx="3826934" cy="25192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489046" y="5974754"/>
            <a:ext cx="2590147" cy="369332"/>
          </a:xfrm>
          <a:prstGeom prst="rect">
            <a:avLst/>
          </a:prstGeom>
          <a:noFill/>
        </p:spPr>
        <p:txBody>
          <a:bodyPr wrap="none" rtlCol="0">
            <a:spAutoFit/>
          </a:bodyPr>
          <a:lstStyle/>
          <a:p>
            <a:r>
              <a:rPr lang="en-US" b="1" dirty="0"/>
              <a:t>Difference not significant</a:t>
            </a:r>
          </a:p>
        </p:txBody>
      </p:sp>
      <p:sp>
        <p:nvSpPr>
          <p:cNvPr id="21" name="TextBox 20"/>
          <p:cNvSpPr txBox="1"/>
          <p:nvPr/>
        </p:nvSpPr>
        <p:spPr>
          <a:xfrm>
            <a:off x="8238356" y="5944552"/>
            <a:ext cx="836136" cy="369332"/>
          </a:xfrm>
          <a:prstGeom prst="rect">
            <a:avLst/>
          </a:prstGeom>
          <a:noFill/>
        </p:spPr>
        <p:txBody>
          <a:bodyPr wrap="none" rtlCol="0">
            <a:spAutoFit/>
          </a:bodyPr>
          <a:lstStyle/>
          <a:p>
            <a:r>
              <a:rPr lang="en-US" b="1" dirty="0"/>
              <a:t>p&lt;0.01</a:t>
            </a:r>
          </a:p>
        </p:txBody>
      </p:sp>
      <p:sp>
        <p:nvSpPr>
          <p:cNvPr id="22" name="TextBox 21"/>
          <p:cNvSpPr txBox="1"/>
          <p:nvPr/>
        </p:nvSpPr>
        <p:spPr>
          <a:xfrm>
            <a:off x="3533394" y="1434638"/>
            <a:ext cx="1675496" cy="369332"/>
          </a:xfrm>
          <a:prstGeom prst="rect">
            <a:avLst/>
          </a:prstGeom>
          <a:noFill/>
        </p:spPr>
        <p:txBody>
          <a:bodyPr wrap="none" rtlCol="0">
            <a:spAutoFit/>
          </a:bodyPr>
          <a:lstStyle/>
          <a:p>
            <a:r>
              <a:rPr lang="en-US" b="1" dirty="0">
                <a:solidFill>
                  <a:srgbClr val="FF0000"/>
                </a:solidFill>
              </a:rPr>
              <a:t>NOT TARGETED</a:t>
            </a:r>
          </a:p>
        </p:txBody>
      </p:sp>
      <p:sp>
        <p:nvSpPr>
          <p:cNvPr id="23" name="TextBox 22"/>
          <p:cNvSpPr txBox="1"/>
          <p:nvPr/>
        </p:nvSpPr>
        <p:spPr>
          <a:xfrm>
            <a:off x="9066490" y="1441241"/>
            <a:ext cx="1200870" cy="369332"/>
          </a:xfrm>
          <a:prstGeom prst="rect">
            <a:avLst/>
          </a:prstGeom>
          <a:noFill/>
        </p:spPr>
        <p:txBody>
          <a:bodyPr wrap="none" rtlCol="0">
            <a:spAutoFit/>
          </a:bodyPr>
          <a:lstStyle/>
          <a:p>
            <a:r>
              <a:rPr lang="en-US" b="1" dirty="0">
                <a:solidFill>
                  <a:srgbClr val="FF0000"/>
                </a:solidFill>
              </a:rPr>
              <a:t>TARGETED</a:t>
            </a:r>
          </a:p>
        </p:txBody>
      </p:sp>
      <p:sp>
        <p:nvSpPr>
          <p:cNvPr id="25" name="TextBox 24"/>
          <p:cNvSpPr txBox="1"/>
          <p:nvPr/>
        </p:nvSpPr>
        <p:spPr>
          <a:xfrm>
            <a:off x="200846" y="6498880"/>
            <a:ext cx="3419877"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fontAlgn="auto">
              <a:spcBef>
                <a:spcPts val="0"/>
              </a:spcBef>
              <a:spcAft>
                <a:spcPts val="0"/>
              </a:spcAft>
              <a:defRPr/>
            </a:pPr>
            <a:r>
              <a:rPr lang="en-US" sz="1400" i="1" dirty="0" err="1">
                <a:latin typeface="Arial"/>
                <a:cs typeface="Arial"/>
              </a:rPr>
              <a:t>Finak</a:t>
            </a:r>
            <a:r>
              <a:rPr lang="en-US" sz="1400" i="1" dirty="0">
                <a:latin typeface="Arial"/>
                <a:cs typeface="Arial"/>
              </a:rPr>
              <a:t> et al., Genome Biology 2015</a:t>
            </a:r>
          </a:p>
        </p:txBody>
      </p:sp>
    </p:spTree>
    <p:extLst>
      <p:ext uri="{BB962C8B-B14F-4D97-AF65-F5344CB8AC3E}">
        <p14:creationId xmlns:p14="http://schemas.microsoft.com/office/powerpoint/2010/main" val="2133292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8" name="Rplot03.png" descr="Rplot03.png"/>
          <p:cNvPicPr>
            <a:picLocks noChangeAspect="1"/>
          </p:cNvPicPr>
          <p:nvPr/>
        </p:nvPicPr>
        <p:blipFill>
          <a:blip r:embed="rId2"/>
          <a:stretch>
            <a:fillRect/>
          </a:stretch>
        </p:blipFill>
        <p:spPr>
          <a:xfrm>
            <a:off x="211276" y="1704977"/>
            <a:ext cx="4551604" cy="5120554"/>
          </a:xfrm>
          <a:prstGeom prst="rect">
            <a:avLst/>
          </a:prstGeom>
          <a:ln w="12700">
            <a:miter lim="400000"/>
          </a:ln>
        </p:spPr>
      </p:pic>
      <p:sp>
        <p:nvSpPr>
          <p:cNvPr id="4" name="Rectangle 3"/>
          <p:cNvSpPr>
            <a:spLocks noChangeArrowheads="1"/>
          </p:cNvSpPr>
          <p:nvPr/>
        </p:nvSpPr>
        <p:spPr bwMode="auto">
          <a:xfrm>
            <a:off x="0" y="0"/>
            <a:ext cx="12192000" cy="1180728"/>
          </a:xfrm>
          <a:prstGeom prst="rect">
            <a:avLst/>
          </a:prstGeom>
          <a:noFill/>
          <a:ln w="9525">
            <a:noFill/>
            <a:miter lim="800000"/>
            <a:headEnd/>
            <a:tailEnd/>
          </a:ln>
        </p:spPr>
        <p:txBody>
          <a:bodyPr>
            <a:prstTxWarp prst="textNoShape">
              <a:avLst/>
            </a:prstTxWarp>
          </a:bodyPr>
          <a:lstStyle/>
          <a:p>
            <a:r>
              <a:rPr lang="en-US" sz="3600" b="1" u="sng" dirty="0">
                <a:solidFill>
                  <a:srgbClr val="1F497D"/>
                </a:solidFill>
                <a:cs typeface="Comic Sans MS" charset="0"/>
              </a:rPr>
              <a:t>Unbiased approach: </a:t>
            </a:r>
            <a:r>
              <a:rPr lang="en-US" sz="3600" b="1" dirty="0">
                <a:solidFill>
                  <a:srgbClr val="1F497D"/>
                </a:solidFill>
                <a:cs typeface="Comic Sans MS" charset="0"/>
              </a:rPr>
              <a:t>significant increase in HLA-E expression</a:t>
            </a:r>
          </a:p>
        </p:txBody>
      </p:sp>
      <p:sp>
        <p:nvSpPr>
          <p:cNvPr id="2" name="TextBox 1"/>
          <p:cNvSpPr txBox="1"/>
          <p:nvPr/>
        </p:nvSpPr>
        <p:spPr>
          <a:xfrm>
            <a:off x="4999616" y="6309118"/>
            <a:ext cx="116891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HLA-E**</a:t>
            </a:r>
          </a:p>
        </p:txBody>
      </p:sp>
      <p:sp>
        <p:nvSpPr>
          <p:cNvPr id="8" name="Left Arrow 7"/>
          <p:cNvSpPr/>
          <p:nvPr/>
        </p:nvSpPr>
        <p:spPr>
          <a:xfrm>
            <a:off x="4097279" y="6425131"/>
            <a:ext cx="902337" cy="28409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7-06-16 at 1.48.24 P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231" y="1110859"/>
            <a:ext cx="4626369" cy="3659509"/>
          </a:xfrm>
          <a:prstGeom prst="rect">
            <a:avLst/>
          </a:prstGeom>
        </p:spPr>
      </p:pic>
      <p:sp>
        <p:nvSpPr>
          <p:cNvPr id="10" name="TextBox 9"/>
          <p:cNvSpPr txBox="1"/>
          <p:nvPr/>
        </p:nvSpPr>
        <p:spPr>
          <a:xfrm>
            <a:off x="9243743" y="2940613"/>
            <a:ext cx="1114994" cy="830997"/>
          </a:xfrm>
          <a:prstGeom prst="rect">
            <a:avLst/>
          </a:prstGeom>
          <a:noFill/>
        </p:spPr>
        <p:txBody>
          <a:bodyPr wrap="square" rtlCol="0">
            <a:spAutoFit/>
          </a:bodyPr>
          <a:lstStyle/>
          <a:p>
            <a:r>
              <a:rPr lang="en-US" b="1" dirty="0"/>
              <a:t>Tumor</a:t>
            </a:r>
          </a:p>
          <a:p>
            <a:r>
              <a:rPr lang="en-US" b="1" dirty="0"/>
              <a:t>After</a:t>
            </a:r>
          </a:p>
        </p:txBody>
      </p:sp>
      <p:sp>
        <p:nvSpPr>
          <p:cNvPr id="11" name="TextBox 10"/>
          <p:cNvSpPr txBox="1"/>
          <p:nvPr/>
        </p:nvSpPr>
        <p:spPr>
          <a:xfrm>
            <a:off x="7508796" y="1952928"/>
            <a:ext cx="1402494" cy="830997"/>
          </a:xfrm>
          <a:prstGeom prst="rect">
            <a:avLst/>
          </a:prstGeom>
          <a:noFill/>
        </p:spPr>
        <p:txBody>
          <a:bodyPr wrap="square" rtlCol="0">
            <a:spAutoFit/>
          </a:bodyPr>
          <a:lstStyle/>
          <a:p>
            <a:r>
              <a:rPr lang="en-US" b="1" dirty="0"/>
              <a:t>Tumor</a:t>
            </a:r>
          </a:p>
          <a:p>
            <a:r>
              <a:rPr lang="en-US" b="1" dirty="0"/>
              <a:t>Before</a:t>
            </a:r>
          </a:p>
        </p:txBody>
      </p:sp>
      <p:sp>
        <p:nvSpPr>
          <p:cNvPr id="5" name="TextBox 4"/>
          <p:cNvSpPr txBox="1"/>
          <p:nvPr/>
        </p:nvSpPr>
        <p:spPr>
          <a:xfrm>
            <a:off x="-73550" y="1268672"/>
            <a:ext cx="1509924" cy="369332"/>
          </a:xfrm>
          <a:prstGeom prst="rect">
            <a:avLst/>
          </a:prstGeom>
          <a:noFill/>
        </p:spPr>
        <p:txBody>
          <a:bodyPr wrap="none" rtlCol="0">
            <a:spAutoFit/>
          </a:bodyPr>
          <a:lstStyle/>
          <a:p>
            <a:r>
              <a:rPr lang="en-US" b="1" dirty="0"/>
              <a:t>Tumor Before</a:t>
            </a:r>
          </a:p>
        </p:txBody>
      </p:sp>
      <p:sp>
        <p:nvSpPr>
          <p:cNvPr id="12" name="TextBox 11"/>
          <p:cNvSpPr txBox="1"/>
          <p:nvPr/>
        </p:nvSpPr>
        <p:spPr>
          <a:xfrm>
            <a:off x="1810168" y="1268672"/>
            <a:ext cx="1353819" cy="369332"/>
          </a:xfrm>
          <a:prstGeom prst="rect">
            <a:avLst/>
          </a:prstGeom>
          <a:noFill/>
        </p:spPr>
        <p:txBody>
          <a:bodyPr wrap="none" rtlCol="0">
            <a:spAutoFit/>
          </a:bodyPr>
          <a:lstStyle/>
          <a:p>
            <a:r>
              <a:rPr lang="en-US" b="1" dirty="0"/>
              <a:t>Tumor After</a:t>
            </a:r>
          </a:p>
        </p:txBody>
      </p:sp>
      <p:sp>
        <p:nvSpPr>
          <p:cNvPr id="6" name="TextBox 5"/>
          <p:cNvSpPr txBox="1"/>
          <p:nvPr/>
        </p:nvSpPr>
        <p:spPr>
          <a:xfrm>
            <a:off x="6573695" y="4609428"/>
            <a:ext cx="5340096" cy="2308324"/>
          </a:xfrm>
          <a:prstGeom prst="rect">
            <a:avLst/>
          </a:prstGeom>
          <a:noFill/>
        </p:spPr>
        <p:txBody>
          <a:bodyPr wrap="square" rtlCol="0">
            <a:spAutoFit/>
          </a:bodyPr>
          <a:lstStyle/>
          <a:p>
            <a:pPr marL="285750" indent="-285750">
              <a:buFont typeface="Wingdings" panose="05000000000000000000" pitchFamily="2" charset="2"/>
              <a:buChar char="§"/>
            </a:pPr>
            <a:r>
              <a:rPr lang="en-US" b="1" dirty="0">
                <a:solidFill>
                  <a:schemeClr val="accent1">
                    <a:lumMod val="50000"/>
                  </a:schemeClr>
                </a:solidFill>
                <a:latin typeface="Arial" panose="020B0604020202020204" pitchFamily="34" charset="0"/>
                <a:cs typeface="Arial" panose="020B0604020202020204" pitchFamily="34" charset="0"/>
              </a:rPr>
              <a:t>HLA-E functions as an inhibitory </a:t>
            </a:r>
          </a:p>
          <a:p>
            <a:r>
              <a:rPr lang="en-US" b="1" dirty="0">
                <a:solidFill>
                  <a:schemeClr val="accent1">
                    <a:lumMod val="50000"/>
                  </a:schemeClr>
                </a:solidFill>
                <a:latin typeface="Arial" panose="020B0604020202020204" pitchFamily="34" charset="0"/>
                <a:cs typeface="Arial" panose="020B0604020202020204" pitchFamily="34" charset="0"/>
              </a:rPr>
              <a:t>     ligand for NK cells</a:t>
            </a:r>
          </a:p>
          <a:p>
            <a:endParaRPr lang="en-US" b="1" dirty="0">
              <a:solidFill>
                <a:schemeClr val="accent1">
                  <a:lumMod val="50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b="1" dirty="0">
                <a:solidFill>
                  <a:schemeClr val="accent1">
                    <a:lumMod val="50000"/>
                  </a:schemeClr>
                </a:solidFill>
                <a:latin typeface="Arial" panose="020B0604020202020204" pitchFamily="34" charset="0"/>
                <a:cs typeface="Arial" panose="020B0604020202020204" pitchFamily="34" charset="0"/>
              </a:rPr>
              <a:t>Patient was subsequently </a:t>
            </a:r>
          </a:p>
          <a:p>
            <a:r>
              <a:rPr lang="en-US" b="1" dirty="0">
                <a:solidFill>
                  <a:schemeClr val="accent1">
                    <a:lumMod val="50000"/>
                  </a:schemeClr>
                </a:solidFill>
                <a:latin typeface="Arial" panose="020B0604020202020204" pitchFamily="34" charset="0"/>
                <a:cs typeface="Arial" panose="020B0604020202020204" pitchFamily="34" charset="0"/>
              </a:rPr>
              <a:t>     non-responsive to NK boosting strategies </a:t>
            </a:r>
          </a:p>
        </p:txBody>
      </p:sp>
      <p:sp>
        <p:nvSpPr>
          <p:cNvPr id="14" name="TextBox 13"/>
          <p:cNvSpPr txBox="1"/>
          <p:nvPr/>
        </p:nvSpPr>
        <p:spPr>
          <a:xfrm>
            <a:off x="10972169" y="3895922"/>
            <a:ext cx="953131" cy="369332"/>
          </a:xfrm>
          <a:prstGeom prst="rect">
            <a:avLst/>
          </a:prstGeom>
          <a:noFill/>
        </p:spPr>
        <p:txBody>
          <a:bodyPr wrap="none" rtlCol="0">
            <a:spAutoFit/>
          </a:bodyPr>
          <a:lstStyle/>
          <a:p>
            <a:r>
              <a:rPr lang="en-US" b="1" dirty="0"/>
              <a:t>p&lt;0.001</a:t>
            </a:r>
          </a:p>
        </p:txBody>
      </p:sp>
      <p:sp>
        <p:nvSpPr>
          <p:cNvPr id="7" name="TextBox 6"/>
          <p:cNvSpPr txBox="1"/>
          <p:nvPr/>
        </p:nvSpPr>
        <p:spPr>
          <a:xfrm>
            <a:off x="0" y="1017033"/>
            <a:ext cx="3958348" cy="369332"/>
          </a:xfrm>
          <a:prstGeom prst="rect">
            <a:avLst/>
          </a:prstGeom>
          <a:noFill/>
        </p:spPr>
        <p:txBody>
          <a:bodyPr wrap="none" rtlCol="0">
            <a:spAutoFit/>
          </a:bodyPr>
          <a:lstStyle/>
          <a:p>
            <a:r>
              <a:rPr lang="en-US" dirty="0"/>
              <a:t>105 most differentially expressed genes</a:t>
            </a:r>
          </a:p>
        </p:txBody>
      </p:sp>
    </p:spTree>
    <p:extLst>
      <p:ext uri="{BB962C8B-B14F-4D97-AF65-F5344CB8AC3E}">
        <p14:creationId xmlns:p14="http://schemas.microsoft.com/office/powerpoint/2010/main" val="18336223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63FA6F-1553-E146-9428-D6857347FDCA}"/>
              </a:ext>
            </a:extLst>
          </p:cNvPr>
          <p:cNvSpPr>
            <a:spLocks noGrp="1"/>
          </p:cNvSpPr>
          <p:nvPr>
            <p:ph type="title"/>
          </p:nvPr>
        </p:nvSpPr>
        <p:spPr/>
        <p:txBody>
          <a:bodyPr/>
          <a:lstStyle/>
          <a:p>
            <a:r>
              <a:rPr lang="en-US"/>
              <a:t>Summary</a:t>
            </a:r>
          </a:p>
        </p:txBody>
      </p:sp>
      <p:sp>
        <p:nvSpPr>
          <p:cNvPr id="6" name="Content Placeholder 5">
            <a:extLst>
              <a:ext uri="{FF2B5EF4-FFF2-40B4-BE49-F238E27FC236}">
                <a16:creationId xmlns:a16="http://schemas.microsoft.com/office/drawing/2014/main" id="{C5B1BD8F-C454-6A49-ABA6-158818B6FACD}"/>
              </a:ext>
            </a:extLst>
          </p:cNvPr>
          <p:cNvSpPr>
            <a:spLocks noGrp="1"/>
          </p:cNvSpPr>
          <p:nvPr>
            <p:ph idx="1"/>
          </p:nvPr>
        </p:nvSpPr>
        <p:spPr/>
        <p:txBody>
          <a:bodyPr/>
          <a:lstStyle/>
          <a:p>
            <a:pPr>
              <a:buFont typeface="Arial" charset="0"/>
              <a:buChar char="•"/>
            </a:pPr>
            <a:r>
              <a:rPr lang="en-US" dirty="0"/>
              <a:t>Successful application of </a:t>
            </a:r>
            <a:r>
              <a:rPr lang="en-US" dirty="0" err="1"/>
              <a:t>scRNA</a:t>
            </a:r>
            <a:r>
              <a:rPr lang="en-US" dirty="0"/>
              <a:t>-seq</a:t>
            </a:r>
          </a:p>
          <a:p>
            <a:pPr lvl="1">
              <a:buFont typeface="Arial" charset="0"/>
              <a:buChar char="•"/>
            </a:pPr>
            <a:r>
              <a:rPr lang="en-US" dirty="0"/>
              <a:t>Obstacles and mechanisms for improving the efficacy of T cell therapy</a:t>
            </a:r>
          </a:p>
          <a:p>
            <a:pPr>
              <a:buFont typeface="Arial" charset="0"/>
              <a:buChar char="•"/>
            </a:pPr>
            <a:r>
              <a:rPr lang="en-US" dirty="0"/>
              <a:t>Immune escape via down-regulation of HLA-B and up-regulation of HLA-E</a:t>
            </a:r>
          </a:p>
          <a:p>
            <a:pPr lvl="1">
              <a:buFont typeface="Arial" charset="0"/>
              <a:buChar char="•"/>
            </a:pPr>
            <a:r>
              <a:rPr lang="en-US" dirty="0"/>
              <a:t>HLA-E upregulation suggests a mechanism for NK cell escape</a:t>
            </a:r>
          </a:p>
          <a:p>
            <a:pPr>
              <a:buFont typeface="Arial" charset="0"/>
              <a:buChar char="•"/>
            </a:pPr>
            <a:r>
              <a:rPr lang="en-US" dirty="0"/>
              <a:t>Findings that couldn’t be made using traditional flow cytometry or </a:t>
            </a:r>
            <a:r>
              <a:rPr lang="en-US" dirty="0" err="1"/>
              <a:t>histochemestry</a:t>
            </a:r>
            <a:endParaRPr lang="en-US" dirty="0"/>
          </a:p>
          <a:p>
            <a:endParaRPr lang="en-US" dirty="0"/>
          </a:p>
        </p:txBody>
      </p:sp>
      <p:sp>
        <p:nvSpPr>
          <p:cNvPr id="4" name="Slide Number Placeholder 3">
            <a:extLst>
              <a:ext uri="{FF2B5EF4-FFF2-40B4-BE49-F238E27FC236}">
                <a16:creationId xmlns:a16="http://schemas.microsoft.com/office/drawing/2014/main" id="{261C7743-D95F-0A45-8DD6-5AB2F7D5482E}"/>
              </a:ext>
            </a:extLst>
          </p:cNvPr>
          <p:cNvSpPr>
            <a:spLocks noGrp="1"/>
          </p:cNvSpPr>
          <p:nvPr>
            <p:ph type="sldNum" sz="quarter" idx="12"/>
          </p:nvPr>
        </p:nvSpPr>
        <p:spPr/>
        <p:txBody>
          <a:bodyPr/>
          <a:lstStyle/>
          <a:p>
            <a:fld id="{86CB4B4D-7CA3-9044-876B-883B54F8677D}" type="slidenum">
              <a:rPr lang="en-US" smtClean="0"/>
              <a:t>54</a:t>
            </a:fld>
            <a:endParaRPr lang="en-US"/>
          </a:p>
        </p:txBody>
      </p:sp>
    </p:spTree>
    <p:extLst>
      <p:ext uri="{BB962C8B-B14F-4D97-AF65-F5344CB8AC3E}">
        <p14:creationId xmlns:p14="http://schemas.microsoft.com/office/powerpoint/2010/main" val="325338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B8AE-96CA-5D49-9F34-708519E08C36}"/>
              </a:ext>
            </a:extLst>
          </p:cNvPr>
          <p:cNvSpPr>
            <a:spLocks noGrp="1"/>
          </p:cNvSpPr>
          <p:nvPr>
            <p:ph type="title"/>
          </p:nvPr>
        </p:nvSpPr>
        <p:spPr>
          <a:xfrm>
            <a:off x="611716" y="406908"/>
            <a:ext cx="10966449" cy="685800"/>
          </a:xfrm>
        </p:spPr>
        <p:txBody>
          <a:bodyPr/>
          <a:lstStyle/>
          <a:p>
            <a:r>
              <a:rPr lang="en-US" dirty="0">
                <a:latin typeface="Arial" panose="020B0604020202020204" pitchFamily="34" charset="0"/>
                <a:cs typeface="Arial" panose="020B0604020202020204" pitchFamily="34" charset="0"/>
              </a:rPr>
              <a:t>Understanding the dynamics of adoptively transferred CD19 CAR-T cells</a:t>
            </a:r>
          </a:p>
        </p:txBody>
      </p:sp>
      <p:sp>
        <p:nvSpPr>
          <p:cNvPr id="7" name="Text Placeholder 6">
            <a:extLst>
              <a:ext uri="{FF2B5EF4-FFF2-40B4-BE49-F238E27FC236}">
                <a16:creationId xmlns:a16="http://schemas.microsoft.com/office/drawing/2014/main" id="{8896687C-3B57-EF4D-B174-9E6D762E54FF}"/>
              </a:ext>
            </a:extLst>
          </p:cNvPr>
          <p:cNvSpPr>
            <a:spLocks noGrp="1"/>
          </p:cNvSpPr>
          <p:nvPr>
            <p:ph type="body" sz="quarter" idx="12"/>
          </p:nvPr>
        </p:nvSpPr>
        <p:spPr/>
        <p:txBody>
          <a:bodyPr numCol="1"/>
          <a:lstStyle/>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What happens to CAR-T cells after adoptive transfer? </a:t>
            </a:r>
          </a:p>
          <a:p>
            <a:pPr marL="573088" lvl="1"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Heterogeneity of CAR-Ts. </a:t>
            </a:r>
          </a:p>
          <a:p>
            <a:pPr marL="573088" lvl="1"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Is there preferential selection of specific phenotypes?</a:t>
            </a:r>
          </a:p>
          <a:p>
            <a:pPr marL="573088" lvl="1" indent="-457200">
              <a:buFont typeface="Arial" panose="020B0604020202020204" pitchFamily="34" charset="0"/>
              <a:buChar char="•"/>
            </a:pPr>
            <a:r>
              <a:rPr lang="en-US" sz="2000" dirty="0">
                <a:latin typeface="Arial" panose="020B0604020202020204" pitchFamily="34" charset="0"/>
                <a:cs typeface="Arial" panose="020B0604020202020204" pitchFamily="34" charset="0"/>
              </a:rPr>
              <a:t>Can we predict expansion and persistence of CAR-T cells?</a:t>
            </a: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Performed TCRB gene sequencing and single-cell RNA sequencing (</a:t>
            </a:r>
            <a:r>
              <a:rPr lang="en-US" dirty="0" err="1">
                <a:latin typeface="Arial" panose="020B0604020202020204" pitchFamily="34" charset="0"/>
                <a:cs typeface="Arial" panose="020B0604020202020204" pitchFamily="34" charset="0"/>
              </a:rPr>
              <a:t>scRNA</a:t>
            </a:r>
            <a:r>
              <a:rPr lang="en-US" dirty="0">
                <a:latin typeface="Arial" panose="020B0604020202020204" pitchFamily="34" charset="0"/>
                <a:cs typeface="Arial" panose="020B0604020202020204" pitchFamily="34" charset="0"/>
              </a:rPr>
              <a:t>-seq, VDJ) to profile CD8 + CAR-T cells isolated from infusion products (IP) and blood of patients treated with CD19-specific CAR-T cells</a:t>
            </a: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4 patients: 2 Chronic Lymphocytic Leukemia (CLL) and 2 NHL</a:t>
            </a:r>
          </a:p>
          <a:p>
            <a:pPr marL="457200" indent="-457200">
              <a:buFont typeface="Arial" panose="020B0604020202020204" pitchFamily="34" charset="0"/>
              <a:buChar char="•"/>
            </a:pPr>
            <a:r>
              <a:rPr lang="en-US" dirty="0">
                <a:latin typeface="Arial" panose="020B0604020202020204" pitchFamily="34" charset="0"/>
                <a:cs typeface="Arial" panose="020B0604020202020204" pitchFamily="34" charset="0"/>
              </a:rPr>
              <a:t>Collaboration with the Turtle Lab</a:t>
            </a:r>
          </a:p>
          <a:p>
            <a:pPr marL="457200" indent="-45720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2126D3-FE34-D940-A467-1F7DCA6F034A}"/>
              </a:ext>
            </a:extLst>
          </p:cNvPr>
          <p:cNvSpPr>
            <a:spLocks noGrp="1"/>
          </p:cNvSpPr>
          <p:nvPr>
            <p:ph type="ftr" sz="quarter" idx="13"/>
          </p:nvPr>
        </p:nvSpPr>
        <p:spPr/>
        <p:txBody>
          <a:bodyPr/>
          <a:lstStyle/>
          <a:p>
            <a:pPr>
              <a:defRPr/>
            </a:pPr>
            <a:endParaRPr lang="en-US" alt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27043C91-BCA8-2347-BE32-81FC82CD36BF}"/>
              </a:ext>
            </a:extLst>
          </p:cNvPr>
          <p:cNvSpPr>
            <a:spLocks noGrp="1"/>
          </p:cNvSpPr>
          <p:nvPr>
            <p:ph type="sldNum" sz="quarter" idx="14"/>
          </p:nvPr>
        </p:nvSpPr>
        <p:spPr/>
        <p:txBody>
          <a:bodyPr/>
          <a:lstStyle/>
          <a:p>
            <a:pPr>
              <a:defRPr/>
            </a:pPr>
            <a:fld id="{099469B7-C9AA-B643-8A43-E8BD8393885D}" type="slidenum">
              <a:rPr lang="en-US" altLang="en-US" smtClean="0">
                <a:latin typeface="Arial" panose="020B0604020202020204" pitchFamily="34" charset="0"/>
                <a:cs typeface="Arial" panose="020B0604020202020204" pitchFamily="34" charset="0"/>
              </a:rPr>
              <a:pPr>
                <a:defRPr/>
              </a:pPr>
              <a:t>55</a:t>
            </a:fld>
            <a:endParaRPr lang="en-US" altLang="en-US">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B0B4335-660D-B949-A5E6-96F5DA1BB111}"/>
              </a:ext>
            </a:extLst>
          </p:cNvPr>
          <p:cNvPicPr>
            <a:picLocks noChangeAspect="1"/>
          </p:cNvPicPr>
          <p:nvPr/>
        </p:nvPicPr>
        <p:blipFill>
          <a:blip r:embed="rId2"/>
          <a:stretch>
            <a:fillRect/>
          </a:stretch>
        </p:blipFill>
        <p:spPr>
          <a:xfrm>
            <a:off x="8448569" y="5498592"/>
            <a:ext cx="952500" cy="952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D312B938-CC0F-8D49-AF80-4B3239B54CD8}"/>
              </a:ext>
            </a:extLst>
          </p:cNvPr>
          <p:cNvSpPr txBox="1"/>
          <p:nvPr/>
        </p:nvSpPr>
        <p:spPr>
          <a:xfrm>
            <a:off x="8110044" y="6451092"/>
            <a:ext cx="1680845"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Valentin </a:t>
            </a:r>
            <a:r>
              <a:rPr lang="en-US" sz="1800" dirty="0" err="1">
                <a:latin typeface="Arial" panose="020B0604020202020204" pitchFamily="34" charset="0"/>
                <a:cs typeface="Arial" panose="020B0604020202020204" pitchFamily="34" charset="0"/>
              </a:rPr>
              <a:t>Voillet</a:t>
            </a:r>
            <a:endParaRPr lang="en-US" sz="18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651A076-A326-D64D-851D-EBACF1E60F9F}"/>
              </a:ext>
            </a:extLst>
          </p:cNvPr>
          <p:cNvPicPr>
            <a:picLocks noChangeAspect="1"/>
          </p:cNvPicPr>
          <p:nvPr/>
        </p:nvPicPr>
        <p:blipFill>
          <a:blip r:embed="rId3"/>
          <a:stretch>
            <a:fillRect/>
          </a:stretch>
        </p:blipFill>
        <p:spPr>
          <a:xfrm>
            <a:off x="6819020" y="5498592"/>
            <a:ext cx="952500" cy="952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D5FAC1B6-5380-974A-8550-3B86A9BAE521}"/>
              </a:ext>
            </a:extLst>
          </p:cNvPr>
          <p:cNvSpPr txBox="1"/>
          <p:nvPr/>
        </p:nvSpPr>
        <p:spPr>
          <a:xfrm>
            <a:off x="6480495" y="6451092"/>
            <a:ext cx="1518364"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Alyssa </a:t>
            </a:r>
            <a:r>
              <a:rPr lang="en-US" sz="1800" dirty="0" err="1">
                <a:latin typeface="Arial" panose="020B0604020202020204" pitchFamily="34" charset="0"/>
                <a:cs typeface="Arial" panose="020B0604020202020204" pitchFamily="34" charset="0"/>
              </a:rPr>
              <a:t>Sheih</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0785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8">
            <a:extLst>
              <a:ext uri="{FF2B5EF4-FFF2-40B4-BE49-F238E27FC236}">
                <a16:creationId xmlns:a16="http://schemas.microsoft.com/office/drawing/2014/main" id="{8BE3ED26-A269-0E47-A7EB-D74F4708FD4F}"/>
              </a:ext>
            </a:extLst>
          </p:cNvPr>
          <p:cNvSpPr>
            <a:spLocks noGrp="1" noChangeArrowheads="1"/>
          </p:cNvSpPr>
          <p:nvPr>
            <p:ph type="title"/>
          </p:nvPr>
        </p:nvSpPr>
        <p:spPr/>
        <p:txBody>
          <a:bodyPr anchor="ctr"/>
          <a:lstStyle/>
          <a:p>
            <a:pPr algn="ctr"/>
            <a:r>
              <a:rPr lang="en-US" altLang="en-US" sz="2700">
                <a:latin typeface="Arial" panose="020B0604020202020204" pitchFamily="34" charset="0"/>
                <a:ea typeface="ヒラギノ角ゴ Pro W3" panose="020B0300000000000000" pitchFamily="34" charset="-128"/>
                <a:cs typeface="Arial" panose="020B0604020202020204" pitchFamily="34" charset="0"/>
              </a:rPr>
              <a:t>Peak CAR-T cell counts in the blood associated with response rates and increased risk of toxicity </a:t>
            </a:r>
          </a:p>
        </p:txBody>
      </p:sp>
      <p:sp>
        <p:nvSpPr>
          <p:cNvPr id="58" name="TextBox 57">
            <a:extLst>
              <a:ext uri="{FF2B5EF4-FFF2-40B4-BE49-F238E27FC236}">
                <a16:creationId xmlns:a16="http://schemas.microsoft.com/office/drawing/2014/main" id="{6159F6FF-928C-D846-9604-A368572E8D89}"/>
              </a:ext>
            </a:extLst>
          </p:cNvPr>
          <p:cNvSpPr txBox="1"/>
          <p:nvPr/>
        </p:nvSpPr>
        <p:spPr>
          <a:xfrm>
            <a:off x="0" y="5395913"/>
            <a:ext cx="12192000" cy="395287"/>
          </a:xfrm>
          <a:prstGeom prst="rect">
            <a:avLst/>
          </a:prstGeom>
          <a:solidFill>
            <a:schemeClr val="accent3">
              <a:lumMod val="20000"/>
              <a:lumOff val="80000"/>
            </a:schemeClr>
          </a:solidFill>
          <a:ln cap="rnd">
            <a:noFill/>
            <a:round/>
          </a:ln>
        </p:spPr>
        <p:txBody>
          <a:bodyPr>
            <a:spAutoFit/>
          </a:bodyPr>
          <a:lstStyle/>
          <a:p>
            <a:pPr algn="ctr">
              <a:lnSpc>
                <a:spcPct val="120000"/>
              </a:lnSpc>
              <a:defRPr/>
            </a:pPr>
            <a:r>
              <a:rPr lang="en-US" sz="1800" dirty="0">
                <a:solidFill>
                  <a:schemeClr val="accent4"/>
                </a:solidFill>
                <a:latin typeface="Arial" panose="020B0604020202020204" pitchFamily="34" charset="0"/>
                <a:cs typeface="Arial" panose="020B0604020202020204" pitchFamily="34" charset="0"/>
              </a:rPr>
              <a:t>There is limited data on the clonal composition of CAR-T cells in the infusion product and after adoptive transfer.  </a:t>
            </a:r>
          </a:p>
        </p:txBody>
      </p:sp>
      <p:grpSp>
        <p:nvGrpSpPr>
          <p:cNvPr id="9219" name="Group 7">
            <a:extLst>
              <a:ext uri="{FF2B5EF4-FFF2-40B4-BE49-F238E27FC236}">
                <a16:creationId xmlns:a16="http://schemas.microsoft.com/office/drawing/2014/main" id="{AB3350BB-82A9-1F4A-908F-A2B74C1D57DC}"/>
              </a:ext>
            </a:extLst>
          </p:cNvPr>
          <p:cNvGrpSpPr>
            <a:grpSpLocks/>
          </p:cNvGrpSpPr>
          <p:nvPr/>
        </p:nvGrpSpPr>
        <p:grpSpPr bwMode="auto">
          <a:xfrm>
            <a:off x="1143000" y="1711325"/>
            <a:ext cx="4432300" cy="3321050"/>
            <a:chOff x="1143000" y="1520224"/>
            <a:chExt cx="4431945" cy="3321953"/>
          </a:xfrm>
        </p:grpSpPr>
        <p:grpSp>
          <p:nvGrpSpPr>
            <p:cNvPr id="9223" name="Group 5">
              <a:extLst>
                <a:ext uri="{FF2B5EF4-FFF2-40B4-BE49-F238E27FC236}">
                  <a16:creationId xmlns:a16="http://schemas.microsoft.com/office/drawing/2014/main" id="{BDE97259-2631-4243-A592-732170037625}"/>
                </a:ext>
              </a:extLst>
            </p:cNvPr>
            <p:cNvGrpSpPr>
              <a:grpSpLocks/>
            </p:cNvGrpSpPr>
            <p:nvPr/>
          </p:nvGrpSpPr>
          <p:grpSpPr bwMode="auto">
            <a:xfrm>
              <a:off x="1212000" y="1520224"/>
              <a:ext cx="4255477" cy="2874423"/>
              <a:chOff x="1179832" y="1657156"/>
              <a:chExt cx="4255477" cy="2874423"/>
            </a:xfrm>
          </p:grpSpPr>
          <p:pic>
            <p:nvPicPr>
              <p:cNvPr id="9225" name="Picture 1">
                <a:extLst>
                  <a:ext uri="{FF2B5EF4-FFF2-40B4-BE49-F238E27FC236}">
                    <a16:creationId xmlns:a16="http://schemas.microsoft.com/office/drawing/2014/main" id="{BD54DC4C-1BD9-6C41-95FF-7BFB9B63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002" t="13226"/>
              <a:stretch>
                <a:fillRect/>
              </a:stretch>
            </p:blipFill>
            <p:spPr bwMode="auto">
              <a:xfrm>
                <a:off x="1324973" y="1994753"/>
                <a:ext cx="3965196" cy="2536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58">
                <a:extLst>
                  <a:ext uri="{FF2B5EF4-FFF2-40B4-BE49-F238E27FC236}">
                    <a16:creationId xmlns:a16="http://schemas.microsoft.com/office/drawing/2014/main" id="{861E4974-9CD9-F44B-B6D9-0D6324772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326" t="6833" r="49423" b="85304"/>
              <a:stretch>
                <a:fillRect/>
              </a:stretch>
            </p:blipFill>
            <p:spPr bwMode="auto">
              <a:xfrm>
                <a:off x="1179832" y="1657156"/>
                <a:ext cx="4255477"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TextBox 59">
              <a:extLst>
                <a:ext uri="{FF2B5EF4-FFF2-40B4-BE49-F238E27FC236}">
                  <a16:creationId xmlns:a16="http://schemas.microsoft.com/office/drawing/2014/main" id="{B6BC3E7E-A8EA-AE40-93E7-8C6FE0167C6F}"/>
                </a:ext>
              </a:extLst>
            </p:cNvPr>
            <p:cNvSpPr txBox="1"/>
            <p:nvPr/>
          </p:nvSpPr>
          <p:spPr>
            <a:xfrm>
              <a:off x="1143000" y="4380089"/>
              <a:ext cx="4431945" cy="462088"/>
            </a:xfrm>
            <a:prstGeom prst="rect">
              <a:avLst/>
            </a:prstGeom>
            <a:noFill/>
          </p:spPr>
          <p:txBody>
            <a:bodyPr>
              <a:spAutoFit/>
            </a:bodyPr>
            <a:lstStyle/>
            <a:p>
              <a:pPr algn="ctr">
                <a:defRPr/>
              </a:pPr>
              <a:r>
                <a:rPr lang="en-US" sz="1200" dirty="0">
                  <a:latin typeface="Arial" panose="020B0604020202020204" pitchFamily="34" charset="0"/>
                  <a:cs typeface="Arial" panose="020B0604020202020204" pitchFamily="34" charset="0"/>
                </a:rPr>
                <a:t>Probability curves showing likelihood of response in NHL patients according to peak CD8 CAR-T cell counts in blood</a:t>
              </a:r>
            </a:p>
          </p:txBody>
        </p:sp>
      </p:grpSp>
      <p:pic>
        <p:nvPicPr>
          <p:cNvPr id="9220" name="Picture 4">
            <a:extLst>
              <a:ext uri="{FF2B5EF4-FFF2-40B4-BE49-F238E27FC236}">
                <a16:creationId xmlns:a16="http://schemas.microsoft.com/office/drawing/2014/main" id="{1F48F81E-5CA9-9442-9177-6AE1C5510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76400"/>
            <a:ext cx="4884738"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92B873E-B2EF-D44D-8408-A52C498E4B79}"/>
              </a:ext>
            </a:extLst>
          </p:cNvPr>
          <p:cNvSpPr txBox="1"/>
          <p:nvPr/>
        </p:nvSpPr>
        <p:spPr bwMode="auto">
          <a:xfrm>
            <a:off x="9109075" y="1404938"/>
            <a:ext cx="1939925" cy="246062"/>
          </a:xfrm>
          <a:prstGeom prst="rect">
            <a:avLst/>
          </a:prstGeom>
          <a:noFill/>
        </p:spPr>
        <p:txBody>
          <a:bodyPr>
            <a:spAutoFit/>
          </a:bodyPr>
          <a:lstStyle/>
          <a:p>
            <a:pPr algn="r">
              <a:defRPr/>
            </a:pPr>
            <a:r>
              <a:rPr lang="en-US" sz="1000" dirty="0">
                <a:latin typeface="Arial" panose="020B0604020202020204" pitchFamily="34" charset="0"/>
                <a:cs typeface="Arial" panose="020B0604020202020204" pitchFamily="34" charset="0"/>
              </a:rPr>
              <a:t>Hay et al. Blood 2017 </a:t>
            </a:r>
          </a:p>
        </p:txBody>
      </p:sp>
      <p:sp>
        <p:nvSpPr>
          <p:cNvPr id="66" name="TextBox 65">
            <a:extLst>
              <a:ext uri="{FF2B5EF4-FFF2-40B4-BE49-F238E27FC236}">
                <a16:creationId xmlns:a16="http://schemas.microsoft.com/office/drawing/2014/main" id="{FBE4D4C2-1BC3-0F46-97C0-4F850F47C2A7}"/>
              </a:ext>
            </a:extLst>
          </p:cNvPr>
          <p:cNvSpPr txBox="1"/>
          <p:nvPr/>
        </p:nvSpPr>
        <p:spPr>
          <a:xfrm>
            <a:off x="3036888" y="1404938"/>
            <a:ext cx="2238375" cy="246062"/>
          </a:xfrm>
          <a:prstGeom prst="rect">
            <a:avLst/>
          </a:prstGeom>
          <a:noFill/>
        </p:spPr>
        <p:txBody>
          <a:bodyPr>
            <a:spAutoFit/>
          </a:bodyPr>
          <a:lstStyle/>
          <a:p>
            <a:pPr algn="r">
              <a:defRPr/>
            </a:pPr>
            <a:r>
              <a:rPr lang="en-US" sz="1000" dirty="0">
                <a:latin typeface="Arial" panose="020B0604020202020204" pitchFamily="34" charset="0"/>
                <a:cs typeface="Arial" panose="020B0604020202020204" pitchFamily="34" charset="0"/>
              </a:rPr>
              <a:t>Turtle et al. Sci. Trans. Med.  2016 </a:t>
            </a:r>
          </a:p>
        </p:txBody>
      </p:sp>
    </p:spTree>
    <p:extLst>
      <p:ext uri="{BB962C8B-B14F-4D97-AF65-F5344CB8AC3E}">
        <p14:creationId xmlns:p14="http://schemas.microsoft.com/office/powerpoint/2010/main" val="4110888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CFF79C3F-0D9E-EE48-937D-92DC04C8CF46}"/>
              </a:ext>
            </a:extLst>
          </p:cNvPr>
          <p:cNvSpPr>
            <a:spLocks noGrp="1" noChangeArrowheads="1"/>
          </p:cNvSpPr>
          <p:nvPr>
            <p:ph type="title"/>
          </p:nvPr>
        </p:nvSpPr>
        <p:spPr/>
        <p:txBody>
          <a:bodyPr anchor="ctr"/>
          <a:lstStyle/>
          <a:p>
            <a:pPr algn="ctr"/>
            <a:r>
              <a:rPr lang="en-US" altLang="en-US" sz="2700">
                <a:latin typeface="Arial" panose="020B0604020202020204" pitchFamily="34" charset="0"/>
                <a:ea typeface="ヒラギノ角ゴ Pro W3" panose="020B0300000000000000" pitchFamily="34" charset="-128"/>
                <a:cs typeface="Arial" panose="020B0604020202020204" pitchFamily="34" charset="0"/>
              </a:rPr>
              <a:t>Study Design</a:t>
            </a:r>
          </a:p>
        </p:txBody>
      </p:sp>
      <p:sp>
        <p:nvSpPr>
          <p:cNvPr id="31" name="TextBox 30">
            <a:extLst>
              <a:ext uri="{FF2B5EF4-FFF2-40B4-BE49-F238E27FC236}">
                <a16:creationId xmlns:a16="http://schemas.microsoft.com/office/drawing/2014/main" id="{D78E347A-2BD2-5845-82EB-A50453DF3A15}"/>
              </a:ext>
            </a:extLst>
          </p:cNvPr>
          <p:cNvSpPr txBox="1"/>
          <p:nvPr/>
        </p:nvSpPr>
        <p:spPr>
          <a:xfrm>
            <a:off x="868363" y="5384800"/>
            <a:ext cx="10455275" cy="393700"/>
          </a:xfrm>
          <a:prstGeom prst="rect">
            <a:avLst/>
          </a:prstGeom>
          <a:solidFill>
            <a:schemeClr val="accent3">
              <a:lumMod val="20000"/>
              <a:lumOff val="80000"/>
            </a:schemeClr>
          </a:solidFill>
          <a:ln cap="rnd">
            <a:noFill/>
            <a:round/>
          </a:ln>
        </p:spPr>
        <p:txBody>
          <a:bodyPr anchor="ctr">
            <a:spAutoFit/>
          </a:bodyPr>
          <a:lstStyle/>
          <a:p>
            <a:pPr algn="ctr">
              <a:lnSpc>
                <a:spcPct val="120000"/>
              </a:lnSpc>
              <a:defRPr/>
            </a:pPr>
            <a:r>
              <a:rPr lang="en-US" sz="1800" dirty="0">
                <a:solidFill>
                  <a:srgbClr val="0070C0"/>
                </a:solidFill>
                <a:latin typeface="Arial" panose="020B0604020202020204" pitchFamily="34" charset="0"/>
                <a:cs typeface="Arial" panose="020B0604020202020204" pitchFamily="34" charset="0"/>
              </a:rPr>
              <a:t>How does the clonal behavior of CD8</a:t>
            </a:r>
            <a:r>
              <a:rPr lang="en-US" sz="1800" baseline="30000" dirty="0">
                <a:solidFill>
                  <a:srgbClr val="0070C0"/>
                </a:solidFill>
                <a:latin typeface="Arial" panose="020B0604020202020204" pitchFamily="34" charset="0"/>
                <a:cs typeface="Arial" panose="020B0604020202020204" pitchFamily="34" charset="0"/>
              </a:rPr>
              <a:t>+</a:t>
            </a:r>
            <a:r>
              <a:rPr lang="en-US" sz="1800" dirty="0">
                <a:solidFill>
                  <a:srgbClr val="0070C0"/>
                </a:solidFill>
                <a:latin typeface="Arial" panose="020B0604020202020204" pitchFamily="34" charset="0"/>
                <a:cs typeface="Arial" panose="020B0604020202020204" pitchFamily="34" charset="0"/>
              </a:rPr>
              <a:t> CAR-T cells change after infusion?</a:t>
            </a:r>
          </a:p>
        </p:txBody>
      </p:sp>
      <p:grpSp>
        <p:nvGrpSpPr>
          <p:cNvPr id="13315" name="Group 8">
            <a:extLst>
              <a:ext uri="{FF2B5EF4-FFF2-40B4-BE49-F238E27FC236}">
                <a16:creationId xmlns:a16="http://schemas.microsoft.com/office/drawing/2014/main" id="{8C1285A8-4F48-D747-A0EA-A1454D340C60}"/>
              </a:ext>
            </a:extLst>
          </p:cNvPr>
          <p:cNvGrpSpPr>
            <a:grpSpLocks/>
          </p:cNvGrpSpPr>
          <p:nvPr/>
        </p:nvGrpSpPr>
        <p:grpSpPr bwMode="auto">
          <a:xfrm>
            <a:off x="644525" y="1639888"/>
            <a:ext cx="10902950" cy="3244850"/>
            <a:chOff x="974466" y="1484922"/>
            <a:chExt cx="10903962" cy="3244225"/>
          </a:xfrm>
        </p:grpSpPr>
        <p:sp>
          <p:nvSpPr>
            <p:cNvPr id="13316" name="Text Box 10">
              <a:extLst>
                <a:ext uri="{FF2B5EF4-FFF2-40B4-BE49-F238E27FC236}">
                  <a16:creationId xmlns:a16="http://schemas.microsoft.com/office/drawing/2014/main" id="{4E2649D5-6A91-BA45-B3C3-709BAD647BE6}"/>
                </a:ext>
              </a:extLst>
            </p:cNvPr>
            <p:cNvSpPr txBox="1">
              <a:spLocks noChangeArrowheads="1"/>
            </p:cNvSpPr>
            <p:nvPr/>
          </p:nvSpPr>
          <p:spPr bwMode="auto">
            <a:xfrm>
              <a:off x="3422618" y="2794357"/>
              <a:ext cx="1928992" cy="106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585" tIns="41793" rIns="83585" bIns="41793">
              <a:spAutoFit/>
            </a:bodyPr>
            <a:lstStyle>
              <a:lvl1pPr defTabSz="1878013">
                <a:lnSpc>
                  <a:spcPts val="3600"/>
                </a:lnSpc>
                <a:spcBef>
                  <a:spcPct val="20000"/>
                </a:spcBef>
                <a:buClr>
                  <a:schemeClr val="bg1"/>
                </a:buClr>
                <a:defRPr sz="2800">
                  <a:solidFill>
                    <a:srgbClr val="1C3B61"/>
                  </a:solidFill>
                  <a:latin typeface="Arial" panose="020B0604020202020204" pitchFamily="34" charset="0"/>
                  <a:ea typeface="ヒラギノ角ゴ Pro W3" panose="020B0300000000000000" pitchFamily="34" charset="-128"/>
                </a:defRPr>
              </a:lvl1pPr>
              <a:lvl2pPr marL="742950" indent="-285750" defTabSz="1878013">
                <a:spcBef>
                  <a:spcPct val="20000"/>
                </a:spcBef>
                <a:buClr>
                  <a:schemeClr val="bg1"/>
                </a:buClr>
                <a:buSzPct val="90000"/>
                <a:buFont typeface="Times New Roman" panose="02020603050405020304" pitchFamily="18" charset="0"/>
                <a:buChar char="–"/>
                <a:defRPr sz="2400">
                  <a:solidFill>
                    <a:srgbClr val="1C3B61"/>
                  </a:solidFill>
                  <a:latin typeface="Arial" panose="020B0604020202020204" pitchFamily="34" charset="0"/>
                  <a:ea typeface="ヒラギノ角ゴ Pro W3" panose="020B0300000000000000" pitchFamily="34" charset="-128"/>
                </a:defRPr>
              </a:lvl2pPr>
              <a:lvl3pPr marL="1143000" indent="-228600" defTabSz="1878013">
                <a:spcBef>
                  <a:spcPct val="20000"/>
                </a:spcBef>
                <a:buClr>
                  <a:schemeClr val="bg1"/>
                </a:buClr>
                <a:buSzPct val="90000"/>
                <a:buChar char="•"/>
                <a:defRPr sz="2000">
                  <a:solidFill>
                    <a:srgbClr val="1C3B61"/>
                  </a:solidFill>
                  <a:latin typeface="Arial" panose="020B0604020202020204" pitchFamily="34" charset="0"/>
                  <a:ea typeface="ヒラギノ角ゴ Pro W3" panose="020B0300000000000000" pitchFamily="34" charset="-128"/>
                </a:defRPr>
              </a:lvl3pPr>
              <a:lvl4pPr marL="1600200" indent="-228600" defTabSz="1878013">
                <a:spcBef>
                  <a:spcPct val="20000"/>
                </a:spcBef>
                <a:buClr>
                  <a:schemeClr val="bg1"/>
                </a:buClr>
                <a:buSzPct val="80000"/>
                <a:buFont typeface="Times New Roman" panose="02020603050405020304" pitchFamily="18" charset="0"/>
                <a:buChar char="–"/>
                <a:defRPr>
                  <a:solidFill>
                    <a:srgbClr val="1C3B61"/>
                  </a:solidFill>
                  <a:latin typeface="Arial" panose="020B0604020202020204" pitchFamily="34" charset="0"/>
                  <a:ea typeface="ヒラギノ角ゴ Pro W3" panose="020B0300000000000000" pitchFamily="34" charset="-128"/>
                </a:defRPr>
              </a:lvl4pPr>
              <a:lvl5pPr marL="2057400" indent="-228600" defTabSz="1878013">
                <a:spcBef>
                  <a:spcPct val="20000"/>
                </a:spcBef>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5pPr>
              <a:lvl6pPr marL="25146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6pPr>
              <a:lvl7pPr marL="29718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7pPr>
              <a:lvl8pPr marL="34290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8pPr>
              <a:lvl9pPr marL="38862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9pPr>
            </a:lstStyle>
            <a:p>
              <a:pPr algn="ctr" eaLnBrk="1" hangingPunct="1">
                <a:lnSpc>
                  <a:spcPct val="100000"/>
                </a:lnSpc>
                <a:spcBef>
                  <a:spcPct val="0"/>
                </a:spcBef>
                <a:buClrTx/>
              </a:pPr>
              <a:r>
                <a:rPr lang="en-CA" altLang="en-US" sz="1600" b="1">
                  <a:solidFill>
                    <a:srgbClr val="0070C0"/>
                  </a:solidFill>
                  <a:cs typeface="Arial" panose="020B0604020202020204" pitchFamily="34" charset="0"/>
                </a:rPr>
                <a:t>Flow sorting</a:t>
              </a:r>
            </a:p>
            <a:p>
              <a:pPr algn="ctr" eaLnBrk="1" hangingPunct="1">
                <a:lnSpc>
                  <a:spcPct val="100000"/>
                </a:lnSpc>
                <a:spcBef>
                  <a:spcPct val="0"/>
                </a:spcBef>
                <a:buClrTx/>
              </a:pPr>
              <a:endParaRPr lang="en-CA" altLang="en-US" sz="1600" b="1">
                <a:solidFill>
                  <a:srgbClr val="0070C0"/>
                </a:solidFill>
                <a:cs typeface="Arial" panose="020B0604020202020204" pitchFamily="34" charset="0"/>
              </a:endParaRPr>
            </a:p>
            <a:p>
              <a:pPr algn="ctr" eaLnBrk="1" hangingPunct="1">
                <a:lnSpc>
                  <a:spcPct val="100000"/>
                </a:lnSpc>
                <a:spcBef>
                  <a:spcPct val="0"/>
                </a:spcBef>
                <a:buClrTx/>
              </a:pPr>
              <a:r>
                <a:rPr lang="en-CA" altLang="en-US" sz="1600" b="1">
                  <a:solidFill>
                    <a:srgbClr val="0070C0"/>
                  </a:solidFill>
                  <a:cs typeface="Arial" panose="020B0604020202020204" pitchFamily="34" charset="0"/>
                </a:rPr>
                <a:t>CD8</a:t>
              </a:r>
              <a:r>
                <a:rPr lang="en-CA" altLang="en-US" sz="1600" b="1" baseline="30000">
                  <a:solidFill>
                    <a:srgbClr val="0070C0"/>
                  </a:solidFill>
                  <a:cs typeface="Arial" panose="020B0604020202020204" pitchFamily="34" charset="0"/>
                </a:rPr>
                <a:t>+ </a:t>
              </a:r>
              <a:r>
                <a:rPr lang="en-CA" altLang="en-US" sz="1600" b="1">
                  <a:solidFill>
                    <a:srgbClr val="0070C0"/>
                  </a:solidFill>
                  <a:cs typeface="Arial" panose="020B0604020202020204" pitchFamily="34" charset="0"/>
                </a:rPr>
                <a:t>CD4</a:t>
              </a:r>
              <a:r>
                <a:rPr lang="en-CA" altLang="en-US" sz="1600" b="1" baseline="30000">
                  <a:solidFill>
                    <a:srgbClr val="0070C0"/>
                  </a:solidFill>
                  <a:cs typeface="Arial" panose="020B0604020202020204" pitchFamily="34" charset="0"/>
                </a:rPr>
                <a:t>-</a:t>
              </a:r>
              <a:r>
                <a:rPr lang="en-CA" altLang="en-US" sz="1600" b="1">
                  <a:solidFill>
                    <a:srgbClr val="0070C0"/>
                  </a:solidFill>
                  <a:cs typeface="Arial" panose="020B0604020202020204" pitchFamily="34" charset="0"/>
                </a:rPr>
                <a:t> EGFRt</a:t>
              </a:r>
              <a:r>
                <a:rPr lang="en-CA" altLang="en-US" sz="1600" b="1" baseline="30000">
                  <a:solidFill>
                    <a:srgbClr val="0070C0"/>
                  </a:solidFill>
                  <a:cs typeface="Arial" panose="020B0604020202020204" pitchFamily="34" charset="0"/>
                </a:rPr>
                <a:t>+</a:t>
              </a:r>
            </a:p>
            <a:p>
              <a:pPr algn="ctr" eaLnBrk="1" hangingPunct="1">
                <a:lnSpc>
                  <a:spcPct val="100000"/>
                </a:lnSpc>
                <a:spcBef>
                  <a:spcPct val="0"/>
                </a:spcBef>
                <a:buClrTx/>
              </a:pPr>
              <a:endParaRPr lang="en-CA" altLang="en-US" sz="1600">
                <a:solidFill>
                  <a:srgbClr val="0070C0"/>
                </a:solidFill>
                <a:cs typeface="Arial" panose="020B0604020202020204" pitchFamily="34" charset="0"/>
              </a:endParaRPr>
            </a:p>
          </p:txBody>
        </p:sp>
        <p:sp>
          <p:nvSpPr>
            <p:cNvPr id="13317" name="Text Box 10">
              <a:extLst>
                <a:ext uri="{FF2B5EF4-FFF2-40B4-BE49-F238E27FC236}">
                  <a16:creationId xmlns:a16="http://schemas.microsoft.com/office/drawing/2014/main" id="{F06CBF9F-3F59-354C-9C24-69C6FB916BE7}"/>
                </a:ext>
              </a:extLst>
            </p:cNvPr>
            <p:cNvSpPr txBox="1">
              <a:spLocks noChangeArrowheads="1"/>
            </p:cNvSpPr>
            <p:nvPr/>
          </p:nvSpPr>
          <p:spPr bwMode="auto">
            <a:xfrm>
              <a:off x="6567748" y="2311850"/>
              <a:ext cx="2082993" cy="54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585" tIns="41793" rIns="83585" bIns="41793">
              <a:spAutoFit/>
            </a:bodyPr>
            <a:lstStyle>
              <a:lvl1pPr defTabSz="1878013">
                <a:lnSpc>
                  <a:spcPts val="3600"/>
                </a:lnSpc>
                <a:spcBef>
                  <a:spcPct val="20000"/>
                </a:spcBef>
                <a:buClr>
                  <a:schemeClr val="bg1"/>
                </a:buClr>
                <a:defRPr sz="2800">
                  <a:solidFill>
                    <a:srgbClr val="1C3B61"/>
                  </a:solidFill>
                  <a:latin typeface="Arial" panose="020B0604020202020204" pitchFamily="34" charset="0"/>
                  <a:ea typeface="ヒラギノ角ゴ Pro W3" panose="020B0300000000000000" pitchFamily="34" charset="-128"/>
                </a:defRPr>
              </a:lvl1pPr>
              <a:lvl2pPr marL="742950" indent="-285750" defTabSz="1878013">
                <a:spcBef>
                  <a:spcPct val="20000"/>
                </a:spcBef>
                <a:buClr>
                  <a:schemeClr val="bg1"/>
                </a:buClr>
                <a:buSzPct val="90000"/>
                <a:buFont typeface="Times New Roman" panose="02020603050405020304" pitchFamily="18" charset="0"/>
                <a:buChar char="–"/>
                <a:defRPr sz="2400">
                  <a:solidFill>
                    <a:srgbClr val="1C3B61"/>
                  </a:solidFill>
                  <a:latin typeface="Arial" panose="020B0604020202020204" pitchFamily="34" charset="0"/>
                  <a:ea typeface="ヒラギノ角ゴ Pro W3" panose="020B0300000000000000" pitchFamily="34" charset="-128"/>
                </a:defRPr>
              </a:lvl2pPr>
              <a:lvl3pPr marL="1143000" indent="-228600" defTabSz="1878013">
                <a:spcBef>
                  <a:spcPct val="20000"/>
                </a:spcBef>
                <a:buClr>
                  <a:schemeClr val="bg1"/>
                </a:buClr>
                <a:buSzPct val="90000"/>
                <a:buChar char="•"/>
                <a:defRPr sz="2000">
                  <a:solidFill>
                    <a:srgbClr val="1C3B61"/>
                  </a:solidFill>
                  <a:latin typeface="Arial" panose="020B0604020202020204" pitchFamily="34" charset="0"/>
                  <a:ea typeface="ヒラギノ角ゴ Pro W3" panose="020B0300000000000000" pitchFamily="34" charset="-128"/>
                </a:defRPr>
              </a:lvl3pPr>
              <a:lvl4pPr marL="1600200" indent="-228600" defTabSz="1878013">
                <a:spcBef>
                  <a:spcPct val="20000"/>
                </a:spcBef>
                <a:buClr>
                  <a:schemeClr val="bg1"/>
                </a:buClr>
                <a:buSzPct val="80000"/>
                <a:buFont typeface="Times New Roman" panose="02020603050405020304" pitchFamily="18" charset="0"/>
                <a:buChar char="–"/>
                <a:defRPr>
                  <a:solidFill>
                    <a:srgbClr val="1C3B61"/>
                  </a:solidFill>
                  <a:latin typeface="Arial" panose="020B0604020202020204" pitchFamily="34" charset="0"/>
                  <a:ea typeface="ヒラギノ角ゴ Pro W3" panose="020B0300000000000000" pitchFamily="34" charset="-128"/>
                </a:defRPr>
              </a:lvl4pPr>
              <a:lvl5pPr marL="2057400" indent="-228600" defTabSz="1878013">
                <a:spcBef>
                  <a:spcPct val="20000"/>
                </a:spcBef>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5pPr>
              <a:lvl6pPr marL="25146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6pPr>
              <a:lvl7pPr marL="29718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7pPr>
              <a:lvl8pPr marL="34290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8pPr>
              <a:lvl9pPr marL="38862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9pPr>
            </a:lstStyle>
            <a:p>
              <a:pPr algn="ctr" eaLnBrk="1" hangingPunct="1">
                <a:lnSpc>
                  <a:spcPct val="100000"/>
                </a:lnSpc>
                <a:spcBef>
                  <a:spcPct val="0"/>
                </a:spcBef>
                <a:buClrTx/>
              </a:pPr>
              <a:r>
                <a:rPr lang="en-CA" altLang="en-US" sz="1600" b="1">
                  <a:solidFill>
                    <a:srgbClr val="0070C0"/>
                  </a:solidFill>
                  <a:cs typeface="Arial" panose="020B0604020202020204" pitchFamily="34" charset="0"/>
                </a:rPr>
                <a:t>TCRBV sequencing</a:t>
              </a:r>
            </a:p>
            <a:p>
              <a:pPr algn="ctr" eaLnBrk="1" hangingPunct="1">
                <a:lnSpc>
                  <a:spcPct val="100000"/>
                </a:lnSpc>
                <a:spcBef>
                  <a:spcPct val="0"/>
                </a:spcBef>
                <a:buClrTx/>
              </a:pPr>
              <a:r>
                <a:rPr lang="en-CA" altLang="en-US" sz="1400">
                  <a:solidFill>
                    <a:srgbClr val="0070C0"/>
                  </a:solidFill>
                  <a:cs typeface="Arial" panose="020B0604020202020204" pitchFamily="34" charset="0"/>
                </a:rPr>
                <a:t>(ALL, n = 5; NHL, n = 5)</a:t>
              </a:r>
            </a:p>
          </p:txBody>
        </p:sp>
        <p:grpSp>
          <p:nvGrpSpPr>
            <p:cNvPr id="13318" name="Group 24">
              <a:extLst>
                <a:ext uri="{FF2B5EF4-FFF2-40B4-BE49-F238E27FC236}">
                  <a16:creationId xmlns:a16="http://schemas.microsoft.com/office/drawing/2014/main" id="{901CE550-BAF8-8444-81B4-103A64EBAC19}"/>
                </a:ext>
              </a:extLst>
            </p:cNvPr>
            <p:cNvGrpSpPr>
              <a:grpSpLocks/>
            </p:cNvGrpSpPr>
            <p:nvPr/>
          </p:nvGrpSpPr>
          <p:grpSpPr bwMode="auto">
            <a:xfrm>
              <a:off x="5332153" y="2627610"/>
              <a:ext cx="1149350" cy="950912"/>
              <a:chOff x="6498200" y="2154907"/>
              <a:chExt cx="1148574" cy="950207"/>
            </a:xfrm>
          </p:grpSpPr>
          <p:cxnSp>
            <p:nvCxnSpPr>
              <p:cNvPr id="29" name="Connecteur droit avec flèche 40">
                <a:extLst>
                  <a:ext uri="{FF2B5EF4-FFF2-40B4-BE49-F238E27FC236}">
                    <a16:creationId xmlns:a16="http://schemas.microsoft.com/office/drawing/2014/main" id="{23BB7B3B-B529-9A43-95E6-C3261456E8F7}"/>
                  </a:ext>
                </a:extLst>
              </p:cNvPr>
              <p:cNvCxnSpPr/>
              <p:nvPr/>
            </p:nvCxnSpPr>
            <p:spPr bwMode="auto">
              <a:xfrm flipV="1">
                <a:off x="6517644" y="2154999"/>
                <a:ext cx="1126469" cy="478977"/>
              </a:xfrm>
              <a:prstGeom prst="straightConnector1">
                <a:avLst/>
              </a:prstGeom>
              <a:ln w="38100" cmpd="sng">
                <a:solidFill>
                  <a:schemeClr val="accent4"/>
                </a:solidFill>
                <a:headEnd type="none"/>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30" name="Connecteur droit avec flèche 40">
                <a:extLst>
                  <a:ext uri="{FF2B5EF4-FFF2-40B4-BE49-F238E27FC236}">
                    <a16:creationId xmlns:a16="http://schemas.microsoft.com/office/drawing/2014/main" id="{EE6C6F9A-D6FD-0E47-8C3C-3235C10D6B3E}"/>
                  </a:ext>
                </a:extLst>
              </p:cNvPr>
              <p:cNvCxnSpPr/>
              <p:nvPr/>
            </p:nvCxnSpPr>
            <p:spPr bwMode="auto">
              <a:xfrm>
                <a:off x="6498605" y="2626046"/>
                <a:ext cx="1126469" cy="478977"/>
              </a:xfrm>
              <a:prstGeom prst="straightConnector1">
                <a:avLst/>
              </a:prstGeom>
              <a:ln w="38100" cmpd="sng">
                <a:solidFill>
                  <a:schemeClr val="accent4"/>
                </a:solidFill>
                <a:headEnd type="none"/>
                <a:tailEnd type="stealth" w="med" len="med"/>
              </a:ln>
              <a:effectLst/>
            </p:spPr>
            <p:style>
              <a:lnRef idx="2">
                <a:schemeClr val="accent1"/>
              </a:lnRef>
              <a:fillRef idx="0">
                <a:schemeClr val="accent1"/>
              </a:fillRef>
              <a:effectRef idx="1">
                <a:schemeClr val="accent1"/>
              </a:effectRef>
              <a:fontRef idx="minor">
                <a:schemeClr val="tx1"/>
              </a:fontRef>
            </p:style>
          </p:cxnSp>
        </p:grpSp>
        <p:sp>
          <p:nvSpPr>
            <p:cNvPr id="18443" name="Text Box 10">
              <a:extLst>
                <a:ext uri="{FF2B5EF4-FFF2-40B4-BE49-F238E27FC236}">
                  <a16:creationId xmlns:a16="http://schemas.microsoft.com/office/drawing/2014/main" id="{98C0A4FF-5641-EE48-A1B7-99BAB1E4F741}"/>
                </a:ext>
              </a:extLst>
            </p:cNvPr>
            <p:cNvSpPr txBox="1">
              <a:spLocks noChangeArrowheads="1"/>
            </p:cNvSpPr>
            <p:nvPr/>
          </p:nvSpPr>
          <p:spPr bwMode="auto">
            <a:xfrm>
              <a:off x="6502654" y="3387967"/>
              <a:ext cx="2213180" cy="79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585" tIns="41793" rIns="83585" bIns="41793">
              <a:spAutoFit/>
            </a:bodyPr>
            <a:lstStyle>
              <a:lvl1pPr defTabSz="1878013">
                <a:lnSpc>
                  <a:spcPts val="3600"/>
                </a:lnSpc>
                <a:spcBef>
                  <a:spcPct val="20000"/>
                </a:spcBef>
                <a:buClr>
                  <a:schemeClr val="bg1"/>
                </a:buClr>
                <a:defRPr sz="2800">
                  <a:solidFill>
                    <a:srgbClr val="1C3B61"/>
                  </a:solidFill>
                  <a:latin typeface="Arial" panose="020B0604020202020204" pitchFamily="34" charset="0"/>
                  <a:ea typeface="ヒラギノ角ゴ Pro W3" panose="020B0300000000000000" pitchFamily="34" charset="-128"/>
                </a:defRPr>
              </a:lvl1pPr>
              <a:lvl2pPr marL="742950" indent="-285750" defTabSz="1878013">
                <a:spcBef>
                  <a:spcPct val="20000"/>
                </a:spcBef>
                <a:buClr>
                  <a:schemeClr val="bg1"/>
                </a:buClr>
                <a:buSzPct val="90000"/>
                <a:buFont typeface="Times New Roman" panose="02020603050405020304" pitchFamily="18" charset="0"/>
                <a:buChar char="–"/>
                <a:defRPr sz="2400">
                  <a:solidFill>
                    <a:srgbClr val="1C3B61"/>
                  </a:solidFill>
                  <a:latin typeface="Arial" panose="020B0604020202020204" pitchFamily="34" charset="0"/>
                  <a:ea typeface="ヒラギノ角ゴ Pro W3" panose="020B0300000000000000" pitchFamily="34" charset="-128"/>
                </a:defRPr>
              </a:lvl2pPr>
              <a:lvl3pPr marL="1143000" indent="-228600" defTabSz="1878013">
                <a:spcBef>
                  <a:spcPct val="20000"/>
                </a:spcBef>
                <a:buClr>
                  <a:schemeClr val="bg1"/>
                </a:buClr>
                <a:buSzPct val="90000"/>
                <a:buChar char="•"/>
                <a:defRPr sz="2000">
                  <a:solidFill>
                    <a:srgbClr val="1C3B61"/>
                  </a:solidFill>
                  <a:latin typeface="Arial" panose="020B0604020202020204" pitchFamily="34" charset="0"/>
                  <a:ea typeface="ヒラギノ角ゴ Pro W3" panose="020B0300000000000000" pitchFamily="34" charset="-128"/>
                </a:defRPr>
              </a:lvl3pPr>
              <a:lvl4pPr marL="1600200" indent="-228600" defTabSz="1878013">
                <a:spcBef>
                  <a:spcPct val="20000"/>
                </a:spcBef>
                <a:buClr>
                  <a:schemeClr val="bg1"/>
                </a:buClr>
                <a:buSzPct val="80000"/>
                <a:buFont typeface="Times New Roman" panose="02020603050405020304" pitchFamily="18" charset="0"/>
                <a:buChar char="–"/>
                <a:defRPr>
                  <a:solidFill>
                    <a:srgbClr val="1C3B61"/>
                  </a:solidFill>
                  <a:latin typeface="Arial" panose="020B0604020202020204" pitchFamily="34" charset="0"/>
                  <a:ea typeface="ヒラギノ角ゴ Pro W3" panose="020B0300000000000000" pitchFamily="34" charset="-128"/>
                </a:defRPr>
              </a:lvl4pPr>
              <a:lvl5pPr marL="2057400" indent="-228600" defTabSz="1878013">
                <a:spcBef>
                  <a:spcPct val="20000"/>
                </a:spcBef>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5pPr>
              <a:lvl6pPr marL="25146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6pPr>
              <a:lvl7pPr marL="29718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7pPr>
              <a:lvl8pPr marL="34290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8pPr>
              <a:lvl9pPr marL="38862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9pPr>
            </a:lstStyle>
            <a:p>
              <a:pPr algn="ctr" eaLnBrk="1" hangingPunct="1">
                <a:lnSpc>
                  <a:spcPct val="100000"/>
                </a:lnSpc>
                <a:spcBef>
                  <a:spcPct val="0"/>
                </a:spcBef>
                <a:buClrTx/>
                <a:defRPr/>
              </a:pPr>
              <a:r>
                <a:rPr lang="en-CA" altLang="en-US" sz="1600" b="1" dirty="0">
                  <a:solidFill>
                    <a:schemeClr val="accent4"/>
                  </a:solidFill>
                  <a:cs typeface="Arial" panose="020B0604020202020204" pitchFamily="34" charset="0"/>
                </a:rPr>
                <a:t>10x scRNA-seq</a:t>
              </a:r>
            </a:p>
            <a:p>
              <a:pPr algn="ctr" eaLnBrk="1" hangingPunct="1">
                <a:lnSpc>
                  <a:spcPct val="100000"/>
                </a:lnSpc>
                <a:spcBef>
                  <a:spcPct val="0"/>
                </a:spcBef>
                <a:buClrTx/>
                <a:defRPr/>
              </a:pPr>
              <a:r>
                <a:rPr lang="en-CA" altLang="en-US" sz="1600" b="1" dirty="0">
                  <a:solidFill>
                    <a:schemeClr val="accent4"/>
                  </a:solidFill>
                  <a:cs typeface="Arial" panose="020B0604020202020204" pitchFamily="34" charset="0"/>
                </a:rPr>
                <a:t>5’ GE &amp; V(D)J</a:t>
              </a:r>
            </a:p>
            <a:p>
              <a:pPr algn="ctr" eaLnBrk="1" hangingPunct="1">
                <a:lnSpc>
                  <a:spcPct val="100000"/>
                </a:lnSpc>
                <a:spcBef>
                  <a:spcPct val="0"/>
                </a:spcBef>
                <a:buClrTx/>
                <a:defRPr/>
              </a:pPr>
              <a:r>
                <a:rPr lang="en-CA" altLang="en-US" sz="1400" dirty="0">
                  <a:solidFill>
                    <a:schemeClr val="accent4"/>
                  </a:solidFill>
                  <a:cs typeface="Arial" panose="020B0604020202020204" pitchFamily="34" charset="0"/>
                </a:rPr>
                <a:t>(CLL, n = 2; NHL, n = 2)</a:t>
              </a:r>
            </a:p>
          </p:txBody>
        </p:sp>
        <p:cxnSp>
          <p:nvCxnSpPr>
            <p:cNvPr id="11" name="Connecteur droit avec flèche 40">
              <a:extLst>
                <a:ext uri="{FF2B5EF4-FFF2-40B4-BE49-F238E27FC236}">
                  <a16:creationId xmlns:a16="http://schemas.microsoft.com/office/drawing/2014/main" id="{BA7FD3BD-B225-5642-B439-1A8960A70DC6}"/>
                </a:ext>
              </a:extLst>
            </p:cNvPr>
            <p:cNvCxnSpPr/>
            <p:nvPr/>
          </p:nvCxnSpPr>
          <p:spPr bwMode="auto">
            <a:xfrm>
              <a:off x="8804743" y="2621353"/>
              <a:ext cx="582667" cy="6349"/>
            </a:xfrm>
            <a:prstGeom prst="straightConnector1">
              <a:avLst/>
            </a:prstGeom>
            <a:ln w="38100" cmpd="sng">
              <a:solidFill>
                <a:schemeClr val="accent4"/>
              </a:solidFill>
              <a:headEnd type="none"/>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2" name="Connecteur droit avec flèche 40">
              <a:extLst>
                <a:ext uri="{FF2B5EF4-FFF2-40B4-BE49-F238E27FC236}">
                  <a16:creationId xmlns:a16="http://schemas.microsoft.com/office/drawing/2014/main" id="{FA73D277-CC48-4C47-9F09-A3EE965CDD68}"/>
                </a:ext>
              </a:extLst>
            </p:cNvPr>
            <p:cNvCxnSpPr/>
            <p:nvPr/>
          </p:nvCxnSpPr>
          <p:spPr bwMode="auto">
            <a:xfrm>
              <a:off x="8804743" y="3570495"/>
              <a:ext cx="582667" cy="7935"/>
            </a:xfrm>
            <a:prstGeom prst="straightConnector1">
              <a:avLst/>
            </a:prstGeom>
            <a:ln w="38100" cmpd="sng">
              <a:solidFill>
                <a:schemeClr val="accent4"/>
              </a:solidFill>
              <a:headEnd type="none"/>
              <a:tailEnd type="stealth" w="med" len="med"/>
            </a:ln>
            <a:effectLst/>
          </p:spPr>
          <p:style>
            <a:lnRef idx="2">
              <a:schemeClr val="accent1"/>
            </a:lnRef>
            <a:fillRef idx="0">
              <a:schemeClr val="accent1"/>
            </a:fillRef>
            <a:effectRef idx="1">
              <a:schemeClr val="accent1"/>
            </a:effectRef>
            <a:fontRef idx="minor">
              <a:schemeClr val="tx1"/>
            </a:fontRef>
          </p:style>
        </p:cxnSp>
        <p:sp>
          <p:nvSpPr>
            <p:cNvPr id="13322" name="Text Box 10">
              <a:extLst>
                <a:ext uri="{FF2B5EF4-FFF2-40B4-BE49-F238E27FC236}">
                  <a16:creationId xmlns:a16="http://schemas.microsoft.com/office/drawing/2014/main" id="{8A130B17-EB9B-5749-949C-DCCC8FAA7B0C}"/>
                </a:ext>
              </a:extLst>
            </p:cNvPr>
            <p:cNvSpPr txBox="1">
              <a:spLocks noChangeArrowheads="1"/>
            </p:cNvSpPr>
            <p:nvPr/>
          </p:nvSpPr>
          <p:spPr bwMode="auto">
            <a:xfrm>
              <a:off x="9776383" y="2442000"/>
              <a:ext cx="1801980" cy="330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585" tIns="41793" rIns="83585" bIns="41793">
              <a:spAutoFit/>
            </a:bodyPr>
            <a:lstStyle>
              <a:lvl1pPr defTabSz="1878013">
                <a:lnSpc>
                  <a:spcPts val="3600"/>
                </a:lnSpc>
                <a:spcBef>
                  <a:spcPct val="20000"/>
                </a:spcBef>
                <a:buClr>
                  <a:schemeClr val="bg1"/>
                </a:buClr>
                <a:defRPr sz="2800">
                  <a:solidFill>
                    <a:srgbClr val="1C3B61"/>
                  </a:solidFill>
                  <a:latin typeface="Arial" panose="020B0604020202020204" pitchFamily="34" charset="0"/>
                  <a:ea typeface="ヒラギノ角ゴ Pro W3" panose="020B0300000000000000" pitchFamily="34" charset="-128"/>
                </a:defRPr>
              </a:lvl1pPr>
              <a:lvl2pPr marL="742950" indent="-285750" defTabSz="1878013">
                <a:spcBef>
                  <a:spcPct val="20000"/>
                </a:spcBef>
                <a:buClr>
                  <a:schemeClr val="bg1"/>
                </a:buClr>
                <a:buSzPct val="90000"/>
                <a:buFont typeface="Times New Roman" panose="02020603050405020304" pitchFamily="18" charset="0"/>
                <a:buChar char="–"/>
                <a:defRPr sz="2400">
                  <a:solidFill>
                    <a:srgbClr val="1C3B61"/>
                  </a:solidFill>
                  <a:latin typeface="Arial" panose="020B0604020202020204" pitchFamily="34" charset="0"/>
                  <a:ea typeface="ヒラギノ角ゴ Pro W3" panose="020B0300000000000000" pitchFamily="34" charset="-128"/>
                </a:defRPr>
              </a:lvl2pPr>
              <a:lvl3pPr marL="1143000" indent="-228600" defTabSz="1878013">
                <a:spcBef>
                  <a:spcPct val="20000"/>
                </a:spcBef>
                <a:buClr>
                  <a:schemeClr val="bg1"/>
                </a:buClr>
                <a:buSzPct val="90000"/>
                <a:buChar char="•"/>
                <a:defRPr sz="2000">
                  <a:solidFill>
                    <a:srgbClr val="1C3B61"/>
                  </a:solidFill>
                  <a:latin typeface="Arial" panose="020B0604020202020204" pitchFamily="34" charset="0"/>
                  <a:ea typeface="ヒラギノ角ゴ Pro W3" panose="020B0300000000000000" pitchFamily="34" charset="-128"/>
                </a:defRPr>
              </a:lvl3pPr>
              <a:lvl4pPr marL="1600200" indent="-228600" defTabSz="1878013">
                <a:spcBef>
                  <a:spcPct val="20000"/>
                </a:spcBef>
                <a:buClr>
                  <a:schemeClr val="bg1"/>
                </a:buClr>
                <a:buSzPct val="80000"/>
                <a:buFont typeface="Times New Roman" panose="02020603050405020304" pitchFamily="18" charset="0"/>
                <a:buChar char="–"/>
                <a:defRPr>
                  <a:solidFill>
                    <a:srgbClr val="1C3B61"/>
                  </a:solidFill>
                  <a:latin typeface="Arial" panose="020B0604020202020204" pitchFamily="34" charset="0"/>
                  <a:ea typeface="ヒラギノ角ゴ Pro W3" panose="020B0300000000000000" pitchFamily="34" charset="-128"/>
                </a:defRPr>
              </a:lvl4pPr>
              <a:lvl5pPr marL="2057400" indent="-228600" defTabSz="1878013">
                <a:spcBef>
                  <a:spcPct val="20000"/>
                </a:spcBef>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5pPr>
              <a:lvl6pPr marL="25146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6pPr>
              <a:lvl7pPr marL="29718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7pPr>
              <a:lvl8pPr marL="34290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8pPr>
              <a:lvl9pPr marL="38862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9pPr>
            </a:lstStyle>
            <a:p>
              <a:pPr algn="ctr" eaLnBrk="1" hangingPunct="1">
                <a:lnSpc>
                  <a:spcPct val="100000"/>
                </a:lnSpc>
                <a:spcBef>
                  <a:spcPct val="0"/>
                </a:spcBef>
                <a:buClrTx/>
              </a:pPr>
              <a:r>
                <a:rPr lang="en-CA" altLang="en-US" sz="1600" b="1">
                  <a:solidFill>
                    <a:srgbClr val="0070C0"/>
                  </a:solidFill>
                  <a:cs typeface="Arial" panose="020B0604020202020204" pitchFamily="34" charset="0"/>
                </a:rPr>
                <a:t>Clonal behavior</a:t>
              </a:r>
              <a:endParaRPr lang="en-CA" altLang="en-US" sz="1600" b="1" baseline="30000">
                <a:solidFill>
                  <a:srgbClr val="0070C0"/>
                </a:solidFill>
                <a:cs typeface="Arial" panose="020B0604020202020204" pitchFamily="34" charset="0"/>
              </a:endParaRPr>
            </a:p>
          </p:txBody>
        </p:sp>
        <p:sp>
          <p:nvSpPr>
            <p:cNvPr id="18447" name="Text Box 10">
              <a:extLst>
                <a:ext uri="{FF2B5EF4-FFF2-40B4-BE49-F238E27FC236}">
                  <a16:creationId xmlns:a16="http://schemas.microsoft.com/office/drawing/2014/main" id="{E357FB4C-5988-384E-8602-68979B638048}"/>
                </a:ext>
              </a:extLst>
            </p:cNvPr>
            <p:cNvSpPr txBox="1">
              <a:spLocks noChangeArrowheads="1"/>
            </p:cNvSpPr>
            <p:nvPr/>
          </p:nvSpPr>
          <p:spPr bwMode="auto">
            <a:xfrm>
              <a:off x="9474730" y="3360986"/>
              <a:ext cx="2403698" cy="57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585" tIns="41793" rIns="83585" bIns="41793">
              <a:spAutoFit/>
            </a:bodyPr>
            <a:lstStyle>
              <a:lvl1pPr defTabSz="1878013">
                <a:lnSpc>
                  <a:spcPts val="3600"/>
                </a:lnSpc>
                <a:spcBef>
                  <a:spcPct val="20000"/>
                </a:spcBef>
                <a:buClr>
                  <a:schemeClr val="bg1"/>
                </a:buClr>
                <a:defRPr sz="2800">
                  <a:solidFill>
                    <a:srgbClr val="1C3B61"/>
                  </a:solidFill>
                  <a:latin typeface="Arial" panose="020B0604020202020204" pitchFamily="34" charset="0"/>
                  <a:ea typeface="ヒラギノ角ゴ Pro W3" panose="020B0300000000000000" pitchFamily="34" charset="-128"/>
                </a:defRPr>
              </a:lvl1pPr>
              <a:lvl2pPr marL="742950" indent="-285750" defTabSz="1878013">
                <a:spcBef>
                  <a:spcPct val="20000"/>
                </a:spcBef>
                <a:buClr>
                  <a:schemeClr val="bg1"/>
                </a:buClr>
                <a:buSzPct val="90000"/>
                <a:buFont typeface="Times New Roman" panose="02020603050405020304" pitchFamily="18" charset="0"/>
                <a:buChar char="–"/>
                <a:defRPr sz="2400">
                  <a:solidFill>
                    <a:srgbClr val="1C3B61"/>
                  </a:solidFill>
                  <a:latin typeface="Arial" panose="020B0604020202020204" pitchFamily="34" charset="0"/>
                  <a:ea typeface="ヒラギノ角ゴ Pro W3" panose="020B0300000000000000" pitchFamily="34" charset="-128"/>
                </a:defRPr>
              </a:lvl2pPr>
              <a:lvl3pPr marL="1143000" indent="-228600" defTabSz="1878013">
                <a:spcBef>
                  <a:spcPct val="20000"/>
                </a:spcBef>
                <a:buClr>
                  <a:schemeClr val="bg1"/>
                </a:buClr>
                <a:buSzPct val="90000"/>
                <a:buChar char="•"/>
                <a:defRPr sz="2000">
                  <a:solidFill>
                    <a:srgbClr val="1C3B61"/>
                  </a:solidFill>
                  <a:latin typeface="Arial" panose="020B0604020202020204" pitchFamily="34" charset="0"/>
                  <a:ea typeface="ヒラギノ角ゴ Pro W3" panose="020B0300000000000000" pitchFamily="34" charset="-128"/>
                </a:defRPr>
              </a:lvl3pPr>
              <a:lvl4pPr marL="1600200" indent="-228600" defTabSz="1878013">
                <a:spcBef>
                  <a:spcPct val="20000"/>
                </a:spcBef>
                <a:buClr>
                  <a:schemeClr val="bg1"/>
                </a:buClr>
                <a:buSzPct val="80000"/>
                <a:buFont typeface="Times New Roman" panose="02020603050405020304" pitchFamily="18" charset="0"/>
                <a:buChar char="–"/>
                <a:defRPr>
                  <a:solidFill>
                    <a:srgbClr val="1C3B61"/>
                  </a:solidFill>
                  <a:latin typeface="Arial" panose="020B0604020202020204" pitchFamily="34" charset="0"/>
                  <a:ea typeface="ヒラギノ角ゴ Pro W3" panose="020B0300000000000000" pitchFamily="34" charset="-128"/>
                </a:defRPr>
              </a:lvl4pPr>
              <a:lvl5pPr marL="2057400" indent="-228600" defTabSz="1878013">
                <a:spcBef>
                  <a:spcPct val="20000"/>
                </a:spcBef>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5pPr>
              <a:lvl6pPr marL="25146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6pPr>
              <a:lvl7pPr marL="29718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7pPr>
              <a:lvl8pPr marL="34290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8pPr>
              <a:lvl9pPr marL="38862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9pPr>
            </a:lstStyle>
            <a:p>
              <a:pPr algn="ctr" eaLnBrk="1" hangingPunct="1">
                <a:lnSpc>
                  <a:spcPct val="100000"/>
                </a:lnSpc>
                <a:spcBef>
                  <a:spcPct val="0"/>
                </a:spcBef>
                <a:buClrTx/>
                <a:defRPr/>
              </a:pPr>
              <a:r>
                <a:rPr lang="en-CA" altLang="en-US" sz="1600" dirty="0">
                  <a:solidFill>
                    <a:schemeClr val="accent4"/>
                  </a:solidFill>
                  <a:cs typeface="Arial" panose="020B0604020202020204" pitchFamily="34" charset="0"/>
                </a:rPr>
                <a:t>Gene expression linked to clonal behavior</a:t>
              </a:r>
              <a:endParaRPr lang="en-CA" altLang="en-US" sz="1600" baseline="30000" dirty="0">
                <a:solidFill>
                  <a:schemeClr val="accent4"/>
                </a:solidFill>
                <a:cs typeface="Arial" panose="020B0604020202020204" pitchFamily="34" charset="0"/>
              </a:endParaRPr>
            </a:p>
          </p:txBody>
        </p:sp>
        <p:cxnSp>
          <p:nvCxnSpPr>
            <p:cNvPr id="18" name="Connecteur droit avec flèche 40">
              <a:extLst>
                <a:ext uri="{FF2B5EF4-FFF2-40B4-BE49-F238E27FC236}">
                  <a16:creationId xmlns:a16="http://schemas.microsoft.com/office/drawing/2014/main" id="{4023815A-2031-054B-A32B-5B701DF2A1A4}"/>
                </a:ext>
              </a:extLst>
            </p:cNvPr>
            <p:cNvCxnSpPr/>
            <p:nvPr/>
          </p:nvCxnSpPr>
          <p:spPr bwMode="auto">
            <a:xfrm>
              <a:off x="2917746" y="3114970"/>
              <a:ext cx="581079" cy="6349"/>
            </a:xfrm>
            <a:prstGeom prst="straightConnector1">
              <a:avLst/>
            </a:prstGeom>
            <a:ln w="38100" cmpd="sng">
              <a:solidFill>
                <a:schemeClr val="accent4"/>
              </a:solidFill>
              <a:headEnd type="none"/>
              <a:tailEnd type="stealth" w="med" len="med"/>
            </a:ln>
            <a:effectLst/>
          </p:spPr>
          <p:style>
            <a:lnRef idx="2">
              <a:schemeClr val="accent1"/>
            </a:lnRef>
            <a:fillRef idx="0">
              <a:schemeClr val="accent1"/>
            </a:fillRef>
            <a:effectRef idx="1">
              <a:schemeClr val="accent1"/>
            </a:effectRef>
            <a:fontRef idx="minor">
              <a:schemeClr val="tx1"/>
            </a:fontRef>
          </p:style>
        </p:cxnSp>
        <p:grpSp>
          <p:nvGrpSpPr>
            <p:cNvPr id="13325" name="Group 7">
              <a:extLst>
                <a:ext uri="{FF2B5EF4-FFF2-40B4-BE49-F238E27FC236}">
                  <a16:creationId xmlns:a16="http://schemas.microsoft.com/office/drawing/2014/main" id="{D90FE77F-0CA8-C94C-8316-C609F3E47225}"/>
                </a:ext>
              </a:extLst>
            </p:cNvPr>
            <p:cNvGrpSpPr>
              <a:grpSpLocks/>
            </p:cNvGrpSpPr>
            <p:nvPr/>
          </p:nvGrpSpPr>
          <p:grpSpPr bwMode="auto">
            <a:xfrm>
              <a:off x="974466" y="1484922"/>
              <a:ext cx="1897239" cy="3244225"/>
              <a:chOff x="974466" y="1710827"/>
              <a:chExt cx="1897239" cy="3244225"/>
            </a:xfrm>
          </p:grpSpPr>
          <p:grpSp>
            <p:nvGrpSpPr>
              <p:cNvPr id="13326" name="Group 3">
                <a:extLst>
                  <a:ext uri="{FF2B5EF4-FFF2-40B4-BE49-F238E27FC236}">
                    <a16:creationId xmlns:a16="http://schemas.microsoft.com/office/drawing/2014/main" id="{628BF1FE-B9D4-244D-9DF3-46C01B14A133}"/>
                  </a:ext>
                </a:extLst>
              </p:cNvPr>
              <p:cNvGrpSpPr>
                <a:grpSpLocks/>
              </p:cNvGrpSpPr>
              <p:nvPr/>
            </p:nvGrpSpPr>
            <p:grpSpPr bwMode="auto">
              <a:xfrm>
                <a:off x="974466" y="2548866"/>
                <a:ext cx="1897239" cy="731696"/>
                <a:chOff x="1651000" y="2344134"/>
                <a:chExt cx="1897239" cy="731696"/>
              </a:xfrm>
            </p:grpSpPr>
            <p:sp>
              <p:nvSpPr>
                <p:cNvPr id="13336" name="Text Box 10">
                  <a:extLst>
                    <a:ext uri="{FF2B5EF4-FFF2-40B4-BE49-F238E27FC236}">
                      <a16:creationId xmlns:a16="http://schemas.microsoft.com/office/drawing/2014/main" id="{8982734E-4F69-9F4C-B13E-1E7A50E99317}"/>
                    </a:ext>
                  </a:extLst>
                </p:cNvPr>
                <p:cNvSpPr txBox="1">
                  <a:spLocks noChangeArrowheads="1"/>
                </p:cNvSpPr>
                <p:nvPr/>
              </p:nvSpPr>
              <p:spPr bwMode="auto">
                <a:xfrm>
                  <a:off x="1651000" y="2425080"/>
                  <a:ext cx="1897239" cy="58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1878013">
                    <a:lnSpc>
                      <a:spcPts val="3600"/>
                    </a:lnSpc>
                    <a:spcBef>
                      <a:spcPct val="20000"/>
                    </a:spcBef>
                    <a:buClr>
                      <a:schemeClr val="bg1"/>
                    </a:buClr>
                    <a:defRPr sz="2800">
                      <a:solidFill>
                        <a:srgbClr val="1C3B61"/>
                      </a:solidFill>
                      <a:latin typeface="Arial" panose="020B0604020202020204" pitchFamily="34" charset="0"/>
                      <a:ea typeface="ヒラギノ角ゴ Pro W3" panose="020B0300000000000000" pitchFamily="34" charset="-128"/>
                    </a:defRPr>
                  </a:lvl1pPr>
                  <a:lvl2pPr marL="742950" indent="-285750" defTabSz="1878013">
                    <a:spcBef>
                      <a:spcPct val="20000"/>
                    </a:spcBef>
                    <a:buClr>
                      <a:schemeClr val="bg1"/>
                    </a:buClr>
                    <a:buSzPct val="90000"/>
                    <a:buFont typeface="Times New Roman" panose="02020603050405020304" pitchFamily="18" charset="0"/>
                    <a:buChar char="–"/>
                    <a:defRPr sz="2400">
                      <a:solidFill>
                        <a:srgbClr val="1C3B61"/>
                      </a:solidFill>
                      <a:latin typeface="Arial" panose="020B0604020202020204" pitchFamily="34" charset="0"/>
                      <a:ea typeface="ヒラギノ角ゴ Pro W3" panose="020B0300000000000000" pitchFamily="34" charset="-128"/>
                    </a:defRPr>
                  </a:lvl2pPr>
                  <a:lvl3pPr marL="1143000" indent="-228600" defTabSz="1878013">
                    <a:spcBef>
                      <a:spcPct val="20000"/>
                    </a:spcBef>
                    <a:buClr>
                      <a:schemeClr val="bg1"/>
                    </a:buClr>
                    <a:buSzPct val="90000"/>
                    <a:buChar char="•"/>
                    <a:defRPr sz="2000">
                      <a:solidFill>
                        <a:srgbClr val="1C3B61"/>
                      </a:solidFill>
                      <a:latin typeface="Arial" panose="020B0604020202020204" pitchFamily="34" charset="0"/>
                      <a:ea typeface="ヒラギノ角ゴ Pro W3" panose="020B0300000000000000" pitchFamily="34" charset="-128"/>
                    </a:defRPr>
                  </a:lvl3pPr>
                  <a:lvl4pPr marL="1600200" indent="-228600" defTabSz="1878013">
                    <a:spcBef>
                      <a:spcPct val="20000"/>
                    </a:spcBef>
                    <a:buClr>
                      <a:schemeClr val="bg1"/>
                    </a:buClr>
                    <a:buSzPct val="80000"/>
                    <a:buFont typeface="Times New Roman" panose="02020603050405020304" pitchFamily="18" charset="0"/>
                    <a:buChar char="–"/>
                    <a:defRPr>
                      <a:solidFill>
                        <a:srgbClr val="1C3B61"/>
                      </a:solidFill>
                      <a:latin typeface="Arial" panose="020B0604020202020204" pitchFamily="34" charset="0"/>
                      <a:ea typeface="ヒラギノ角ゴ Pro W3" panose="020B0300000000000000" pitchFamily="34" charset="-128"/>
                    </a:defRPr>
                  </a:lvl4pPr>
                  <a:lvl5pPr marL="2057400" indent="-228600" defTabSz="1878013">
                    <a:spcBef>
                      <a:spcPct val="20000"/>
                    </a:spcBef>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5pPr>
                  <a:lvl6pPr marL="25146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6pPr>
                  <a:lvl7pPr marL="29718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7pPr>
                  <a:lvl8pPr marL="34290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8pPr>
                  <a:lvl9pPr marL="38862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9pPr>
                </a:lstStyle>
                <a:p>
                  <a:pPr algn="ctr" eaLnBrk="1" hangingPunct="1">
                    <a:lnSpc>
                      <a:spcPct val="100000"/>
                    </a:lnSpc>
                    <a:spcBef>
                      <a:spcPct val="0"/>
                    </a:spcBef>
                    <a:buClrTx/>
                  </a:pPr>
                  <a:r>
                    <a:rPr lang="en-CA" altLang="en-US" sz="1600" b="1">
                      <a:solidFill>
                        <a:srgbClr val="0070C0"/>
                      </a:solidFill>
                      <a:cs typeface="Arial" panose="020B0604020202020204" pitchFamily="34" charset="0"/>
                    </a:rPr>
                    <a:t>Early</a:t>
                  </a:r>
                </a:p>
                <a:p>
                  <a:pPr algn="ctr" eaLnBrk="1" hangingPunct="1">
                    <a:lnSpc>
                      <a:spcPct val="100000"/>
                    </a:lnSpc>
                    <a:spcBef>
                      <a:spcPct val="0"/>
                    </a:spcBef>
                    <a:buClrTx/>
                  </a:pPr>
                  <a:r>
                    <a:rPr lang="en-CA" altLang="en-US" sz="1600">
                      <a:solidFill>
                        <a:srgbClr val="0070C0"/>
                      </a:solidFill>
                      <a:cs typeface="Arial" panose="020B0604020202020204" pitchFamily="34" charset="0"/>
                    </a:rPr>
                    <a:t>(d+7 to 14)</a:t>
                  </a:r>
                </a:p>
              </p:txBody>
            </p:sp>
            <p:sp>
              <p:nvSpPr>
                <p:cNvPr id="20" name="Rectangle à coins arrondis 55">
                  <a:extLst>
                    <a:ext uri="{FF2B5EF4-FFF2-40B4-BE49-F238E27FC236}">
                      <a16:creationId xmlns:a16="http://schemas.microsoft.com/office/drawing/2014/main" id="{6D2916AD-9C54-2C4B-A99A-381CF5DAF5EA}"/>
                    </a:ext>
                  </a:extLst>
                </p:cNvPr>
                <p:cNvSpPr/>
                <p:nvPr/>
              </p:nvSpPr>
              <p:spPr bwMode="auto">
                <a:xfrm>
                  <a:off x="1849456" y="2344134"/>
                  <a:ext cx="1500326" cy="731696"/>
                </a:xfrm>
                <a:prstGeom prst="roundRect">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lIns="91360" tIns="45680" rIns="91360" bIns="45680" anchor="ctr"/>
                <a:lstStyle/>
                <a:p>
                  <a:pPr algn="ctr" defTabSz="1879224" fontAlgn="auto">
                    <a:spcBef>
                      <a:spcPts val="0"/>
                    </a:spcBef>
                    <a:spcAft>
                      <a:spcPts val="0"/>
                    </a:spcAft>
                    <a:defRPr/>
                  </a:pPr>
                  <a:endParaRPr lang="en-CA" sz="1400">
                    <a:solidFill>
                      <a:srgbClr val="000000"/>
                    </a:solidFill>
                    <a:latin typeface="Arial" panose="020B0604020202020204" pitchFamily="34" charset="0"/>
                    <a:ea typeface="Arial" charset="0"/>
                    <a:cs typeface="Arial" panose="020B0604020202020204" pitchFamily="34" charset="0"/>
                  </a:endParaRPr>
                </a:p>
              </p:txBody>
            </p:sp>
          </p:grpSp>
          <p:grpSp>
            <p:nvGrpSpPr>
              <p:cNvPr id="13327" name="Group 2">
                <a:extLst>
                  <a:ext uri="{FF2B5EF4-FFF2-40B4-BE49-F238E27FC236}">
                    <a16:creationId xmlns:a16="http://schemas.microsoft.com/office/drawing/2014/main" id="{CECFEE16-828E-CC40-BF84-3A0E29564705}"/>
                  </a:ext>
                </a:extLst>
              </p:cNvPr>
              <p:cNvGrpSpPr>
                <a:grpSpLocks/>
              </p:cNvGrpSpPr>
              <p:nvPr/>
            </p:nvGrpSpPr>
            <p:grpSpPr bwMode="auto">
              <a:xfrm>
                <a:off x="974466" y="3385316"/>
                <a:ext cx="1897238" cy="731697"/>
                <a:chOff x="1651000" y="3138931"/>
                <a:chExt cx="1897238" cy="731697"/>
              </a:xfrm>
            </p:grpSpPr>
            <p:sp>
              <p:nvSpPr>
                <p:cNvPr id="13334" name="Text Box 10">
                  <a:extLst>
                    <a:ext uri="{FF2B5EF4-FFF2-40B4-BE49-F238E27FC236}">
                      <a16:creationId xmlns:a16="http://schemas.microsoft.com/office/drawing/2014/main" id="{CB94038C-2DC5-A346-95AD-36841EFD69CD}"/>
                    </a:ext>
                  </a:extLst>
                </p:cNvPr>
                <p:cNvSpPr txBox="1">
                  <a:spLocks noChangeArrowheads="1"/>
                </p:cNvSpPr>
                <p:nvPr/>
              </p:nvSpPr>
              <p:spPr bwMode="auto">
                <a:xfrm>
                  <a:off x="1651000" y="3207181"/>
                  <a:ext cx="1897238" cy="58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1878013">
                    <a:lnSpc>
                      <a:spcPts val="3600"/>
                    </a:lnSpc>
                    <a:spcBef>
                      <a:spcPct val="20000"/>
                    </a:spcBef>
                    <a:buClr>
                      <a:schemeClr val="bg1"/>
                    </a:buClr>
                    <a:defRPr sz="2800">
                      <a:solidFill>
                        <a:srgbClr val="1C3B61"/>
                      </a:solidFill>
                      <a:latin typeface="Arial" panose="020B0604020202020204" pitchFamily="34" charset="0"/>
                      <a:ea typeface="ヒラギノ角ゴ Pro W3" panose="020B0300000000000000" pitchFamily="34" charset="-128"/>
                    </a:defRPr>
                  </a:lvl1pPr>
                  <a:lvl2pPr marL="742950" indent="-285750" defTabSz="1878013">
                    <a:spcBef>
                      <a:spcPct val="20000"/>
                    </a:spcBef>
                    <a:buClr>
                      <a:schemeClr val="bg1"/>
                    </a:buClr>
                    <a:buSzPct val="90000"/>
                    <a:buFont typeface="Times New Roman" panose="02020603050405020304" pitchFamily="18" charset="0"/>
                    <a:buChar char="–"/>
                    <a:defRPr sz="2400">
                      <a:solidFill>
                        <a:srgbClr val="1C3B61"/>
                      </a:solidFill>
                      <a:latin typeface="Arial" panose="020B0604020202020204" pitchFamily="34" charset="0"/>
                      <a:ea typeface="ヒラギノ角ゴ Pro W3" panose="020B0300000000000000" pitchFamily="34" charset="-128"/>
                    </a:defRPr>
                  </a:lvl2pPr>
                  <a:lvl3pPr marL="1143000" indent="-228600" defTabSz="1878013">
                    <a:spcBef>
                      <a:spcPct val="20000"/>
                    </a:spcBef>
                    <a:buClr>
                      <a:schemeClr val="bg1"/>
                    </a:buClr>
                    <a:buSzPct val="90000"/>
                    <a:buChar char="•"/>
                    <a:defRPr sz="2000">
                      <a:solidFill>
                        <a:srgbClr val="1C3B61"/>
                      </a:solidFill>
                      <a:latin typeface="Arial" panose="020B0604020202020204" pitchFamily="34" charset="0"/>
                      <a:ea typeface="ヒラギノ角ゴ Pro W3" panose="020B0300000000000000" pitchFamily="34" charset="-128"/>
                    </a:defRPr>
                  </a:lvl3pPr>
                  <a:lvl4pPr marL="1600200" indent="-228600" defTabSz="1878013">
                    <a:spcBef>
                      <a:spcPct val="20000"/>
                    </a:spcBef>
                    <a:buClr>
                      <a:schemeClr val="bg1"/>
                    </a:buClr>
                    <a:buSzPct val="80000"/>
                    <a:buFont typeface="Times New Roman" panose="02020603050405020304" pitchFamily="18" charset="0"/>
                    <a:buChar char="–"/>
                    <a:defRPr>
                      <a:solidFill>
                        <a:srgbClr val="1C3B61"/>
                      </a:solidFill>
                      <a:latin typeface="Arial" panose="020B0604020202020204" pitchFamily="34" charset="0"/>
                      <a:ea typeface="ヒラギノ角ゴ Pro W3" panose="020B0300000000000000" pitchFamily="34" charset="-128"/>
                    </a:defRPr>
                  </a:lvl4pPr>
                  <a:lvl5pPr marL="2057400" indent="-228600" defTabSz="1878013">
                    <a:spcBef>
                      <a:spcPct val="20000"/>
                    </a:spcBef>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5pPr>
                  <a:lvl6pPr marL="25146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6pPr>
                  <a:lvl7pPr marL="29718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7pPr>
                  <a:lvl8pPr marL="34290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8pPr>
                  <a:lvl9pPr marL="38862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9pPr>
                </a:lstStyle>
                <a:p>
                  <a:pPr algn="ctr" eaLnBrk="1" hangingPunct="1">
                    <a:lnSpc>
                      <a:spcPct val="100000"/>
                    </a:lnSpc>
                    <a:spcBef>
                      <a:spcPct val="0"/>
                    </a:spcBef>
                    <a:buClrTx/>
                  </a:pPr>
                  <a:r>
                    <a:rPr lang="en-CA" altLang="en-US" sz="1600" b="1">
                      <a:solidFill>
                        <a:srgbClr val="0070C0"/>
                      </a:solidFill>
                      <a:cs typeface="Arial" panose="020B0604020202020204" pitchFamily="34" charset="0"/>
                    </a:rPr>
                    <a:t>Late</a:t>
                  </a:r>
                </a:p>
                <a:p>
                  <a:pPr algn="ctr" eaLnBrk="1" hangingPunct="1">
                    <a:lnSpc>
                      <a:spcPct val="100000"/>
                    </a:lnSpc>
                    <a:spcBef>
                      <a:spcPct val="0"/>
                    </a:spcBef>
                    <a:buClrTx/>
                  </a:pPr>
                  <a:r>
                    <a:rPr lang="en-CA" altLang="en-US" sz="1600">
                      <a:solidFill>
                        <a:srgbClr val="0070C0"/>
                      </a:solidFill>
                      <a:cs typeface="Arial" panose="020B0604020202020204" pitchFamily="34" charset="0"/>
                    </a:rPr>
                    <a:t>(d+14 to 30)</a:t>
                  </a:r>
                </a:p>
              </p:txBody>
            </p:sp>
            <p:sp>
              <p:nvSpPr>
                <p:cNvPr id="21" name="Rectangle à coins arrondis 55">
                  <a:extLst>
                    <a:ext uri="{FF2B5EF4-FFF2-40B4-BE49-F238E27FC236}">
                      <a16:creationId xmlns:a16="http://schemas.microsoft.com/office/drawing/2014/main" id="{5E746B74-0341-5B43-AAEF-EE5927BDD07A}"/>
                    </a:ext>
                  </a:extLst>
                </p:cNvPr>
                <p:cNvSpPr/>
                <p:nvPr/>
              </p:nvSpPr>
              <p:spPr bwMode="auto">
                <a:xfrm>
                  <a:off x="1849456" y="3138931"/>
                  <a:ext cx="1508265" cy="731697"/>
                </a:xfrm>
                <a:prstGeom prst="roundRect">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lIns="91360" tIns="45680" rIns="91360" bIns="45680" anchor="ctr"/>
                <a:lstStyle/>
                <a:p>
                  <a:pPr algn="ctr" defTabSz="1879224" fontAlgn="auto">
                    <a:spcBef>
                      <a:spcPts val="0"/>
                    </a:spcBef>
                    <a:spcAft>
                      <a:spcPts val="0"/>
                    </a:spcAft>
                    <a:defRPr/>
                  </a:pPr>
                  <a:endParaRPr lang="en-CA" sz="1400">
                    <a:solidFill>
                      <a:srgbClr val="000000"/>
                    </a:solidFill>
                    <a:latin typeface="Arial" panose="020B0604020202020204" pitchFamily="34" charset="0"/>
                    <a:ea typeface="Arial" charset="0"/>
                    <a:cs typeface="Arial" panose="020B0604020202020204" pitchFamily="34" charset="0"/>
                  </a:endParaRPr>
                </a:p>
              </p:txBody>
            </p:sp>
          </p:grpSp>
          <p:grpSp>
            <p:nvGrpSpPr>
              <p:cNvPr id="13328" name="Group 4">
                <a:extLst>
                  <a:ext uri="{FF2B5EF4-FFF2-40B4-BE49-F238E27FC236}">
                    <a16:creationId xmlns:a16="http://schemas.microsoft.com/office/drawing/2014/main" id="{5D1B9C8D-6DAE-5346-AE01-9F57A1294D0F}"/>
                  </a:ext>
                </a:extLst>
              </p:cNvPr>
              <p:cNvGrpSpPr>
                <a:grpSpLocks/>
              </p:cNvGrpSpPr>
              <p:nvPr/>
            </p:nvGrpSpPr>
            <p:grpSpPr bwMode="auto">
              <a:xfrm>
                <a:off x="974466" y="1710827"/>
                <a:ext cx="1897239" cy="731696"/>
                <a:chOff x="1651000" y="1520824"/>
                <a:chExt cx="1897239" cy="731696"/>
              </a:xfrm>
            </p:grpSpPr>
            <p:sp>
              <p:nvSpPr>
                <p:cNvPr id="13332" name="Text Box 10">
                  <a:extLst>
                    <a:ext uri="{FF2B5EF4-FFF2-40B4-BE49-F238E27FC236}">
                      <a16:creationId xmlns:a16="http://schemas.microsoft.com/office/drawing/2014/main" id="{783C3301-3553-3B48-B609-03A748976535}"/>
                    </a:ext>
                  </a:extLst>
                </p:cNvPr>
                <p:cNvSpPr txBox="1">
                  <a:spLocks noChangeArrowheads="1"/>
                </p:cNvSpPr>
                <p:nvPr/>
              </p:nvSpPr>
              <p:spPr bwMode="auto">
                <a:xfrm>
                  <a:off x="1651000" y="1590661"/>
                  <a:ext cx="1897239" cy="58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878013">
                    <a:lnSpc>
                      <a:spcPts val="3600"/>
                    </a:lnSpc>
                    <a:spcBef>
                      <a:spcPct val="20000"/>
                    </a:spcBef>
                    <a:buClr>
                      <a:schemeClr val="bg1"/>
                    </a:buClr>
                    <a:defRPr sz="2800">
                      <a:solidFill>
                        <a:srgbClr val="1C3B61"/>
                      </a:solidFill>
                      <a:latin typeface="Arial" panose="020B0604020202020204" pitchFamily="34" charset="0"/>
                      <a:ea typeface="ヒラギノ角ゴ Pro W3" panose="020B0300000000000000" pitchFamily="34" charset="-128"/>
                    </a:defRPr>
                  </a:lvl1pPr>
                  <a:lvl2pPr marL="742950" indent="-285750" defTabSz="1878013">
                    <a:spcBef>
                      <a:spcPct val="20000"/>
                    </a:spcBef>
                    <a:buClr>
                      <a:schemeClr val="bg1"/>
                    </a:buClr>
                    <a:buSzPct val="90000"/>
                    <a:buFont typeface="Times New Roman" panose="02020603050405020304" pitchFamily="18" charset="0"/>
                    <a:buChar char="–"/>
                    <a:defRPr sz="2400">
                      <a:solidFill>
                        <a:srgbClr val="1C3B61"/>
                      </a:solidFill>
                      <a:latin typeface="Arial" panose="020B0604020202020204" pitchFamily="34" charset="0"/>
                      <a:ea typeface="ヒラギノ角ゴ Pro W3" panose="020B0300000000000000" pitchFamily="34" charset="-128"/>
                    </a:defRPr>
                  </a:lvl2pPr>
                  <a:lvl3pPr marL="1143000" indent="-228600" defTabSz="1878013">
                    <a:spcBef>
                      <a:spcPct val="20000"/>
                    </a:spcBef>
                    <a:buClr>
                      <a:schemeClr val="bg1"/>
                    </a:buClr>
                    <a:buSzPct val="90000"/>
                    <a:buChar char="•"/>
                    <a:defRPr sz="2000">
                      <a:solidFill>
                        <a:srgbClr val="1C3B61"/>
                      </a:solidFill>
                      <a:latin typeface="Arial" panose="020B0604020202020204" pitchFamily="34" charset="0"/>
                      <a:ea typeface="ヒラギノ角ゴ Pro W3" panose="020B0300000000000000" pitchFamily="34" charset="-128"/>
                    </a:defRPr>
                  </a:lvl3pPr>
                  <a:lvl4pPr marL="1600200" indent="-228600" defTabSz="1878013">
                    <a:spcBef>
                      <a:spcPct val="20000"/>
                    </a:spcBef>
                    <a:buClr>
                      <a:schemeClr val="bg1"/>
                    </a:buClr>
                    <a:buSzPct val="80000"/>
                    <a:buFont typeface="Times New Roman" panose="02020603050405020304" pitchFamily="18" charset="0"/>
                    <a:buChar char="–"/>
                    <a:defRPr>
                      <a:solidFill>
                        <a:srgbClr val="1C3B61"/>
                      </a:solidFill>
                      <a:latin typeface="Arial" panose="020B0604020202020204" pitchFamily="34" charset="0"/>
                      <a:ea typeface="ヒラギノ角ゴ Pro W3" panose="020B0300000000000000" pitchFamily="34" charset="-128"/>
                    </a:defRPr>
                  </a:lvl4pPr>
                  <a:lvl5pPr marL="2057400" indent="-228600" defTabSz="1878013">
                    <a:spcBef>
                      <a:spcPct val="20000"/>
                    </a:spcBef>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5pPr>
                  <a:lvl6pPr marL="25146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6pPr>
                  <a:lvl7pPr marL="29718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7pPr>
                  <a:lvl8pPr marL="34290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8pPr>
                  <a:lvl9pPr marL="3886200" indent="-228600" defTabSz="1878013" eaLnBrk="0" fontAlgn="base" hangingPunct="0">
                    <a:spcBef>
                      <a:spcPct val="20000"/>
                    </a:spcBef>
                    <a:spcAft>
                      <a:spcPct val="0"/>
                    </a:spcAft>
                    <a:buClr>
                      <a:schemeClr val="bg1"/>
                    </a:buClr>
                    <a:buSzPct val="70000"/>
                    <a:buChar char="•"/>
                    <a:defRPr>
                      <a:solidFill>
                        <a:srgbClr val="1C3B61"/>
                      </a:solidFill>
                      <a:latin typeface="Arial" panose="020B0604020202020204" pitchFamily="34" charset="0"/>
                      <a:ea typeface="ヒラギノ角ゴ Pro W3" panose="020B0300000000000000" pitchFamily="34" charset="-128"/>
                    </a:defRPr>
                  </a:lvl9pPr>
                </a:lstStyle>
                <a:p>
                  <a:pPr algn="ctr" eaLnBrk="1" hangingPunct="1">
                    <a:lnSpc>
                      <a:spcPct val="100000"/>
                    </a:lnSpc>
                    <a:spcBef>
                      <a:spcPct val="0"/>
                    </a:spcBef>
                    <a:buClrTx/>
                  </a:pPr>
                  <a:r>
                    <a:rPr lang="en-CA" altLang="en-US" sz="1600" b="1">
                      <a:solidFill>
                        <a:srgbClr val="0070C0"/>
                      </a:solidFill>
                      <a:cs typeface="Arial" panose="020B0604020202020204" pitchFamily="34" charset="0"/>
                    </a:rPr>
                    <a:t>Infusion </a:t>
                  </a:r>
                </a:p>
                <a:p>
                  <a:pPr algn="ctr" eaLnBrk="1" hangingPunct="1">
                    <a:lnSpc>
                      <a:spcPct val="100000"/>
                    </a:lnSpc>
                    <a:spcBef>
                      <a:spcPct val="0"/>
                    </a:spcBef>
                    <a:buClrTx/>
                  </a:pPr>
                  <a:r>
                    <a:rPr lang="en-CA" altLang="en-US" sz="1600" b="1">
                      <a:solidFill>
                        <a:srgbClr val="0070C0"/>
                      </a:solidFill>
                      <a:cs typeface="Arial" panose="020B0604020202020204" pitchFamily="34" charset="0"/>
                    </a:rPr>
                    <a:t>Product </a:t>
                  </a:r>
                </a:p>
              </p:txBody>
            </p:sp>
            <p:sp>
              <p:nvSpPr>
                <p:cNvPr id="22" name="Rectangle à coins arrondis 55">
                  <a:extLst>
                    <a:ext uri="{FF2B5EF4-FFF2-40B4-BE49-F238E27FC236}">
                      <a16:creationId xmlns:a16="http://schemas.microsoft.com/office/drawing/2014/main" id="{BDB04371-CBFC-0E41-A300-C36880827CDE}"/>
                    </a:ext>
                  </a:extLst>
                </p:cNvPr>
                <p:cNvSpPr/>
                <p:nvPr/>
              </p:nvSpPr>
              <p:spPr bwMode="auto">
                <a:xfrm>
                  <a:off x="1849456" y="1520824"/>
                  <a:ext cx="1479687" cy="731696"/>
                </a:xfrm>
                <a:prstGeom prst="roundRect">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lIns="91360" tIns="45680" rIns="91360" bIns="45680" anchor="ctr"/>
                <a:lstStyle/>
                <a:p>
                  <a:pPr algn="ctr" defTabSz="1879224" fontAlgn="auto">
                    <a:spcBef>
                      <a:spcPts val="0"/>
                    </a:spcBef>
                    <a:spcAft>
                      <a:spcPts val="0"/>
                    </a:spcAft>
                    <a:defRPr/>
                  </a:pPr>
                  <a:endParaRPr lang="en-CA" sz="1400">
                    <a:solidFill>
                      <a:srgbClr val="000000"/>
                    </a:solidFill>
                    <a:latin typeface="Arial" panose="020B0604020202020204" pitchFamily="34" charset="0"/>
                    <a:ea typeface="Arial" charset="0"/>
                    <a:cs typeface="Arial" panose="020B0604020202020204" pitchFamily="34" charset="0"/>
                  </a:endParaRPr>
                </a:p>
              </p:txBody>
            </p:sp>
          </p:grpSp>
          <p:grpSp>
            <p:nvGrpSpPr>
              <p:cNvPr id="13329" name="Group 1">
                <a:extLst>
                  <a:ext uri="{FF2B5EF4-FFF2-40B4-BE49-F238E27FC236}">
                    <a16:creationId xmlns:a16="http://schemas.microsoft.com/office/drawing/2014/main" id="{526E91C2-C3BF-434F-BB2A-92C97F38BA98}"/>
                  </a:ext>
                </a:extLst>
              </p:cNvPr>
              <p:cNvGrpSpPr>
                <a:grpSpLocks/>
              </p:cNvGrpSpPr>
              <p:nvPr/>
            </p:nvGrpSpPr>
            <p:grpSpPr bwMode="auto">
              <a:xfrm>
                <a:off x="974466" y="4223355"/>
                <a:ext cx="1895651" cy="731697"/>
                <a:chOff x="1651000" y="4033352"/>
                <a:chExt cx="1895651" cy="731697"/>
              </a:xfrm>
            </p:grpSpPr>
            <p:sp>
              <p:nvSpPr>
                <p:cNvPr id="49" name="Text Box 10">
                  <a:extLst>
                    <a:ext uri="{FF2B5EF4-FFF2-40B4-BE49-F238E27FC236}">
                      <a16:creationId xmlns:a16="http://schemas.microsoft.com/office/drawing/2014/main" id="{6C68DB90-324E-C448-909A-253F929500CA}"/>
                    </a:ext>
                  </a:extLst>
                </p:cNvPr>
                <p:cNvSpPr txBox="1">
                  <a:spLocks noChangeArrowheads="1"/>
                </p:cNvSpPr>
                <p:nvPr/>
              </p:nvSpPr>
              <p:spPr bwMode="auto">
                <a:xfrm>
                  <a:off x="1651000" y="4103189"/>
                  <a:ext cx="1895651" cy="584087"/>
                </a:xfrm>
                <a:prstGeom prst="rect">
                  <a:avLst/>
                </a:prstGeom>
                <a:noFill/>
                <a:ln>
                  <a:noFill/>
                </a:ln>
                <a:effectLst/>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defTabSz="1879224" eaLnBrk="1" fontAlgn="auto" hangingPunct="1">
                    <a:spcAft>
                      <a:spcPts val="0"/>
                    </a:spcAft>
                    <a:defRPr/>
                  </a:pPr>
                  <a:r>
                    <a:rPr lang="en-CA" sz="1600" b="1" dirty="0">
                      <a:solidFill>
                        <a:schemeClr val="accent4"/>
                      </a:solidFill>
                      <a:latin typeface="Arial" panose="020B0604020202020204" pitchFamily="34" charset="0"/>
                      <a:ea typeface="Arial" charset="0"/>
                      <a:cs typeface="Arial" panose="020B0604020202020204" pitchFamily="34" charset="0"/>
                    </a:rPr>
                    <a:t>Very Late</a:t>
                  </a:r>
                </a:p>
                <a:p>
                  <a:pPr algn="ctr" defTabSz="1879224" eaLnBrk="1" fontAlgn="auto" hangingPunct="1">
                    <a:spcAft>
                      <a:spcPts val="0"/>
                    </a:spcAft>
                    <a:defRPr/>
                  </a:pPr>
                  <a:r>
                    <a:rPr lang="en-CA" sz="1600" dirty="0">
                      <a:solidFill>
                        <a:schemeClr val="accent4"/>
                      </a:solidFill>
                      <a:latin typeface="Arial" panose="020B0604020202020204" pitchFamily="34" charset="0"/>
                      <a:ea typeface="Arial" charset="0"/>
                      <a:cs typeface="Arial" panose="020B0604020202020204" pitchFamily="34" charset="0"/>
                    </a:rPr>
                    <a:t>(&gt; d+82)</a:t>
                  </a:r>
                </a:p>
              </p:txBody>
            </p:sp>
            <p:sp>
              <p:nvSpPr>
                <p:cNvPr id="50" name="Rectangle à coins arrondis 55">
                  <a:extLst>
                    <a:ext uri="{FF2B5EF4-FFF2-40B4-BE49-F238E27FC236}">
                      <a16:creationId xmlns:a16="http://schemas.microsoft.com/office/drawing/2014/main" id="{BCED1397-44BA-5E40-939E-C00D017D512E}"/>
                    </a:ext>
                  </a:extLst>
                </p:cNvPr>
                <p:cNvSpPr/>
                <p:nvPr/>
              </p:nvSpPr>
              <p:spPr bwMode="auto">
                <a:xfrm>
                  <a:off x="1849456" y="4033352"/>
                  <a:ext cx="1508265" cy="731697"/>
                </a:xfrm>
                <a:prstGeom prst="roundRect">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lIns="91360" tIns="45680" rIns="91360" bIns="45680" anchor="ctr"/>
                <a:lstStyle/>
                <a:p>
                  <a:pPr algn="ctr" defTabSz="1879224" fontAlgn="auto">
                    <a:spcBef>
                      <a:spcPts val="0"/>
                    </a:spcBef>
                    <a:spcAft>
                      <a:spcPts val="0"/>
                    </a:spcAft>
                    <a:defRPr/>
                  </a:pPr>
                  <a:endParaRPr lang="en-CA" sz="1400">
                    <a:solidFill>
                      <a:srgbClr val="000000"/>
                    </a:solidFill>
                    <a:latin typeface="Arial" panose="020B0604020202020204" pitchFamily="34" charset="0"/>
                    <a:ea typeface="Arial" charset="0"/>
                    <a:cs typeface="Arial" panose="020B0604020202020204" pitchFamily="34" charset="0"/>
                  </a:endParaRPr>
                </a:p>
              </p:txBody>
            </p:sp>
          </p:grpSp>
        </p:grpSp>
      </p:grpSp>
    </p:spTree>
    <p:extLst>
      <p:ext uri="{BB962C8B-B14F-4D97-AF65-F5344CB8AC3E}">
        <p14:creationId xmlns:p14="http://schemas.microsoft.com/office/powerpoint/2010/main" val="2116833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91942838-059D-8E40-B11A-D14290FAE338}"/>
              </a:ext>
            </a:extLst>
          </p:cNvPr>
          <p:cNvSpPr>
            <a:spLocks noGrp="1" noChangeArrowheads="1"/>
          </p:cNvSpPr>
          <p:nvPr>
            <p:ph type="title"/>
          </p:nvPr>
        </p:nvSpPr>
        <p:spPr/>
        <p:txBody>
          <a:bodyPr anchor="ctr"/>
          <a:lstStyle/>
          <a:p>
            <a:pPr algn="ctr"/>
            <a:r>
              <a:rPr lang="en-US" altLang="en-US" sz="2700">
                <a:latin typeface="Arial" panose="020B0604020202020204" pitchFamily="34" charset="0"/>
                <a:ea typeface="ヒラギノ角ゴ Pro W3" panose="020B0300000000000000" pitchFamily="34" charset="-128"/>
                <a:cs typeface="Arial" panose="020B0604020202020204" pitchFamily="34" charset="0"/>
              </a:rPr>
              <a:t>Clonal diversity of CD8</a:t>
            </a:r>
            <a:r>
              <a:rPr lang="en-US" altLang="en-US" sz="2700" baseline="30000">
                <a:latin typeface="Arial" panose="020B0604020202020204" pitchFamily="34" charset="0"/>
                <a:ea typeface="ヒラギノ角ゴ Pro W3" panose="020B0300000000000000" pitchFamily="34" charset="-128"/>
                <a:cs typeface="Arial" panose="020B0604020202020204" pitchFamily="34" charset="0"/>
              </a:rPr>
              <a:t>+</a:t>
            </a:r>
            <a:r>
              <a:rPr lang="en-US" altLang="en-US" sz="2700">
                <a:latin typeface="Arial" panose="020B0604020202020204" pitchFamily="34" charset="0"/>
                <a:ea typeface="ヒラギノ角ゴ Pro W3" panose="020B0300000000000000" pitchFamily="34" charset="-128"/>
                <a:cs typeface="Arial" panose="020B0604020202020204" pitchFamily="34" charset="0"/>
              </a:rPr>
              <a:t> CAR-T cells decreased after infusion</a:t>
            </a:r>
          </a:p>
        </p:txBody>
      </p:sp>
      <p:sp>
        <p:nvSpPr>
          <p:cNvPr id="14" name="Rectangle 13">
            <a:extLst>
              <a:ext uri="{FF2B5EF4-FFF2-40B4-BE49-F238E27FC236}">
                <a16:creationId xmlns:a16="http://schemas.microsoft.com/office/drawing/2014/main" id="{3DC6F2AC-28D3-9F49-92E3-3F636DDBDBC5}"/>
              </a:ext>
            </a:extLst>
          </p:cNvPr>
          <p:cNvSpPr/>
          <p:nvPr/>
        </p:nvSpPr>
        <p:spPr bwMode="auto">
          <a:xfrm>
            <a:off x="4029075" y="3211513"/>
            <a:ext cx="385763" cy="298450"/>
          </a:xfrm>
          <a:prstGeom prst="rect">
            <a:avLst/>
          </a:prstGeom>
          <a:solidFill>
            <a:schemeClr val="accent6"/>
          </a:solidFill>
          <a:ln w="9525" cap="flat" cmpd="sng" algn="ctr">
            <a:noFill/>
            <a:prstDash val="solid"/>
            <a:round/>
            <a:headEnd type="none" w="med" len="med"/>
            <a:tailEnd type="none" w="med" len="med"/>
          </a:ln>
          <a:effectLst/>
        </p:spPr>
        <p:txBody>
          <a:bodyPr wrap="none"/>
          <a:lstStyle/>
          <a:p>
            <a:pPr eaLnBrk="1" hangingPunct="1">
              <a:defRPr/>
            </a:pPr>
            <a:endParaRPr lang="en-US">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BC1779E-4B0D-7444-8694-645B7D465B7D}"/>
              </a:ext>
            </a:extLst>
          </p:cNvPr>
          <p:cNvSpPr txBox="1"/>
          <p:nvPr/>
        </p:nvSpPr>
        <p:spPr bwMode="auto">
          <a:xfrm>
            <a:off x="1090613" y="4841875"/>
            <a:ext cx="4800600" cy="646113"/>
          </a:xfrm>
          <a:prstGeom prst="rect">
            <a:avLst/>
          </a:prstGeom>
          <a:noFill/>
        </p:spPr>
        <p:txBody>
          <a:bodyPr>
            <a:spAutoFit/>
          </a:bodyPr>
          <a:lstStyle/>
          <a:p>
            <a:pPr algn="just">
              <a:defRPr/>
            </a:pPr>
            <a:r>
              <a:rPr lang="en-US" sz="1200" dirty="0">
                <a:latin typeface="Arial" panose="020B0604020202020204" pitchFamily="34" charset="0"/>
                <a:cs typeface="Arial" panose="020B0604020202020204" pitchFamily="34" charset="0"/>
              </a:rPr>
              <a:t>Shannon entropy index was calculated after downsampling the CDR3 sequences to the minimum number of productive sequences obtained.  </a:t>
            </a:r>
          </a:p>
        </p:txBody>
      </p:sp>
      <p:sp>
        <p:nvSpPr>
          <p:cNvPr id="31" name="TextBox 30">
            <a:extLst>
              <a:ext uri="{FF2B5EF4-FFF2-40B4-BE49-F238E27FC236}">
                <a16:creationId xmlns:a16="http://schemas.microsoft.com/office/drawing/2014/main" id="{9CF2E041-7CE9-8A45-A42C-913D572C81F8}"/>
              </a:ext>
            </a:extLst>
          </p:cNvPr>
          <p:cNvSpPr txBox="1"/>
          <p:nvPr/>
        </p:nvSpPr>
        <p:spPr bwMode="auto">
          <a:xfrm>
            <a:off x="1274763" y="1327150"/>
            <a:ext cx="4432300" cy="338138"/>
          </a:xfrm>
          <a:prstGeom prst="rect">
            <a:avLst/>
          </a:prstGeom>
          <a:noFill/>
        </p:spPr>
        <p:txBody>
          <a:bodyPr>
            <a:spAutoFit/>
          </a:bodyPr>
          <a:lstStyle/>
          <a:p>
            <a:pPr algn="ctr">
              <a:defRPr/>
            </a:pPr>
            <a:r>
              <a:rPr lang="en-US" sz="1600" b="1" dirty="0">
                <a:latin typeface="Arial" panose="020B0604020202020204" pitchFamily="34" charset="0"/>
                <a:cs typeface="Arial" panose="020B0604020202020204" pitchFamily="34" charset="0"/>
              </a:rPr>
              <a:t>Clonal diversity: Shannon entropy Index</a:t>
            </a:r>
          </a:p>
        </p:txBody>
      </p:sp>
      <p:grpSp>
        <p:nvGrpSpPr>
          <p:cNvPr id="17413" name="Group 27">
            <a:extLst>
              <a:ext uri="{FF2B5EF4-FFF2-40B4-BE49-F238E27FC236}">
                <a16:creationId xmlns:a16="http://schemas.microsoft.com/office/drawing/2014/main" id="{A2DC59BA-FD2C-8F43-82C5-C82C7D8C0559}"/>
              </a:ext>
            </a:extLst>
          </p:cNvPr>
          <p:cNvGrpSpPr>
            <a:grpSpLocks/>
          </p:cNvGrpSpPr>
          <p:nvPr/>
        </p:nvGrpSpPr>
        <p:grpSpPr bwMode="auto">
          <a:xfrm>
            <a:off x="1493838" y="1430338"/>
            <a:ext cx="3995737" cy="3475037"/>
            <a:chOff x="266694" y="3858760"/>
            <a:chExt cx="1593511" cy="1385064"/>
          </a:xfrm>
        </p:grpSpPr>
        <p:pic>
          <p:nvPicPr>
            <p:cNvPr id="17447" name="Picture 29">
              <a:extLst>
                <a:ext uri="{FF2B5EF4-FFF2-40B4-BE49-F238E27FC236}">
                  <a16:creationId xmlns:a16="http://schemas.microsoft.com/office/drawing/2014/main" id="{C510C9D7-6EFB-F34C-B5E0-B85C58338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38" t="39372" r="49147" b="47285"/>
            <a:stretch>
              <a:fillRect/>
            </a:stretch>
          </p:blipFill>
          <p:spPr bwMode="auto">
            <a:xfrm>
              <a:off x="470498" y="4001456"/>
              <a:ext cx="1389707" cy="124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8" name="Picture 32">
              <a:extLst>
                <a:ext uri="{FF2B5EF4-FFF2-40B4-BE49-F238E27FC236}">
                  <a16:creationId xmlns:a16="http://schemas.microsoft.com/office/drawing/2014/main" id="{1D59FBA8-0D2D-F24E-B7D8-D5B2ECF81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478" t="37987" r="86690" b="47285"/>
            <a:stretch>
              <a:fillRect/>
            </a:stretch>
          </p:blipFill>
          <p:spPr bwMode="auto">
            <a:xfrm>
              <a:off x="266694" y="3858760"/>
              <a:ext cx="203804"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14" name="Group 3">
            <a:extLst>
              <a:ext uri="{FF2B5EF4-FFF2-40B4-BE49-F238E27FC236}">
                <a16:creationId xmlns:a16="http://schemas.microsoft.com/office/drawing/2014/main" id="{BF972A42-CC94-D74F-883D-F17FF289EF48}"/>
              </a:ext>
            </a:extLst>
          </p:cNvPr>
          <p:cNvGrpSpPr>
            <a:grpSpLocks/>
          </p:cNvGrpSpPr>
          <p:nvPr/>
        </p:nvGrpSpPr>
        <p:grpSpPr bwMode="auto">
          <a:xfrm>
            <a:off x="6570663" y="1154113"/>
            <a:ext cx="4648200" cy="5451475"/>
            <a:chOff x="6570663" y="1154113"/>
            <a:chExt cx="4648200" cy="5451475"/>
          </a:xfrm>
        </p:grpSpPr>
        <p:grpSp>
          <p:nvGrpSpPr>
            <p:cNvPr id="17416" name="Group 39">
              <a:extLst>
                <a:ext uri="{FF2B5EF4-FFF2-40B4-BE49-F238E27FC236}">
                  <a16:creationId xmlns:a16="http://schemas.microsoft.com/office/drawing/2014/main" id="{E25DD6B8-D32C-6F4C-A4EC-FAC6C400E8BF}"/>
                </a:ext>
              </a:extLst>
            </p:cNvPr>
            <p:cNvGrpSpPr>
              <a:grpSpLocks/>
            </p:cNvGrpSpPr>
            <p:nvPr/>
          </p:nvGrpSpPr>
          <p:grpSpPr bwMode="auto">
            <a:xfrm>
              <a:off x="6724650" y="1901825"/>
              <a:ext cx="4340225" cy="4703763"/>
              <a:chOff x="159645" y="161033"/>
              <a:chExt cx="3216534" cy="3484710"/>
            </a:xfrm>
          </p:grpSpPr>
          <p:sp>
            <p:nvSpPr>
              <p:cNvPr id="41" name="TextBox 40">
                <a:extLst>
                  <a:ext uri="{FF2B5EF4-FFF2-40B4-BE49-F238E27FC236}">
                    <a16:creationId xmlns:a16="http://schemas.microsoft.com/office/drawing/2014/main" id="{F14268CF-7A26-0A48-A530-40911ADF2E8E}"/>
                  </a:ext>
                </a:extLst>
              </p:cNvPr>
              <p:cNvSpPr txBox="1"/>
              <p:nvPr/>
            </p:nvSpPr>
            <p:spPr>
              <a:xfrm>
                <a:off x="744363" y="161033"/>
                <a:ext cx="495304"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IP</a:t>
                </a:r>
              </a:p>
            </p:txBody>
          </p:sp>
          <p:sp>
            <p:nvSpPr>
              <p:cNvPr id="42" name="TextBox 41">
                <a:extLst>
                  <a:ext uri="{FF2B5EF4-FFF2-40B4-BE49-F238E27FC236}">
                    <a16:creationId xmlns:a16="http://schemas.microsoft.com/office/drawing/2014/main" id="{D825454D-FAEE-3A41-A55E-D022DC7A1C66}"/>
                  </a:ext>
                </a:extLst>
              </p:cNvPr>
              <p:cNvSpPr txBox="1"/>
              <p:nvPr/>
            </p:nvSpPr>
            <p:spPr>
              <a:xfrm>
                <a:off x="1336139" y="161033"/>
                <a:ext cx="494127"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Early</a:t>
                </a:r>
              </a:p>
            </p:txBody>
          </p:sp>
          <p:sp>
            <p:nvSpPr>
              <p:cNvPr id="43" name="TextBox 42">
                <a:extLst>
                  <a:ext uri="{FF2B5EF4-FFF2-40B4-BE49-F238E27FC236}">
                    <a16:creationId xmlns:a16="http://schemas.microsoft.com/office/drawing/2014/main" id="{3951B1D6-F261-7740-B5A6-7248550B3724}"/>
                  </a:ext>
                </a:extLst>
              </p:cNvPr>
              <p:cNvSpPr txBox="1"/>
              <p:nvPr/>
            </p:nvSpPr>
            <p:spPr>
              <a:xfrm>
                <a:off x="1927916" y="161033"/>
                <a:ext cx="494127"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Late</a:t>
                </a:r>
              </a:p>
            </p:txBody>
          </p:sp>
          <p:sp>
            <p:nvSpPr>
              <p:cNvPr id="44" name="TextBox 43">
                <a:extLst>
                  <a:ext uri="{FF2B5EF4-FFF2-40B4-BE49-F238E27FC236}">
                    <a16:creationId xmlns:a16="http://schemas.microsoft.com/office/drawing/2014/main" id="{683B4F95-3096-EF4E-8574-9B2C76CB33C3}"/>
                  </a:ext>
                </a:extLst>
              </p:cNvPr>
              <p:cNvSpPr txBox="1"/>
              <p:nvPr/>
            </p:nvSpPr>
            <p:spPr>
              <a:xfrm>
                <a:off x="218470" y="520912"/>
                <a:ext cx="494127"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ALL-1</a:t>
                </a:r>
              </a:p>
            </p:txBody>
          </p:sp>
          <p:pic>
            <p:nvPicPr>
              <p:cNvPr id="17422" name="Picture 44">
                <a:extLst>
                  <a:ext uri="{FF2B5EF4-FFF2-40B4-BE49-F238E27FC236}">
                    <a16:creationId xmlns:a16="http://schemas.microsoft.com/office/drawing/2014/main" id="{45D0387C-94F4-094A-BE7B-51C500281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1817"/>
              <a:stretch>
                <a:fillRect/>
              </a:stretch>
            </p:blipFill>
            <p:spPr bwMode="auto">
              <a:xfrm>
                <a:off x="2693000" y="363304"/>
                <a:ext cx="466521" cy="116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1B84767C-3F62-D045-BD49-85B8672776D9}"/>
                  </a:ext>
                </a:extLst>
              </p:cNvPr>
              <p:cNvSpPr txBox="1"/>
              <p:nvPr/>
            </p:nvSpPr>
            <p:spPr>
              <a:xfrm>
                <a:off x="2549104" y="161033"/>
                <a:ext cx="827075"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Clone rank</a:t>
                </a:r>
              </a:p>
            </p:txBody>
          </p:sp>
          <p:sp>
            <p:nvSpPr>
              <p:cNvPr id="47" name="TextBox 46">
                <a:extLst>
                  <a:ext uri="{FF2B5EF4-FFF2-40B4-BE49-F238E27FC236}">
                    <a16:creationId xmlns:a16="http://schemas.microsoft.com/office/drawing/2014/main" id="{8B5B8813-F348-5746-87F1-94C034EE1800}"/>
                  </a:ext>
                </a:extLst>
              </p:cNvPr>
              <p:cNvSpPr txBox="1"/>
              <p:nvPr/>
            </p:nvSpPr>
            <p:spPr>
              <a:xfrm>
                <a:off x="218470" y="1074843"/>
                <a:ext cx="494127"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ALL-2</a:t>
                </a:r>
              </a:p>
            </p:txBody>
          </p:sp>
          <p:pic>
            <p:nvPicPr>
              <p:cNvPr id="17425" name="Picture 47">
                <a:extLst>
                  <a:ext uri="{FF2B5EF4-FFF2-40B4-BE49-F238E27FC236}">
                    <a16:creationId xmlns:a16="http://schemas.microsoft.com/office/drawing/2014/main" id="{9C86BE69-F6F1-DE43-8AF2-F1622E100A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432" y="376477"/>
                <a:ext cx="495050" cy="5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48">
                <a:extLst>
                  <a:ext uri="{FF2B5EF4-FFF2-40B4-BE49-F238E27FC236}">
                    <a16:creationId xmlns:a16="http://schemas.microsoft.com/office/drawing/2014/main" id="{8EF86629-9834-B144-BC1C-3118A0D6BE7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2651" y="376477"/>
                <a:ext cx="501673" cy="5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49">
                <a:extLst>
                  <a:ext uri="{FF2B5EF4-FFF2-40B4-BE49-F238E27FC236}">
                    <a16:creationId xmlns:a16="http://schemas.microsoft.com/office/drawing/2014/main" id="{DEED9A0D-57B5-C74A-89F2-3500052802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544" y="376477"/>
                <a:ext cx="508384" cy="5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50">
                <a:extLst>
                  <a:ext uri="{FF2B5EF4-FFF2-40B4-BE49-F238E27FC236}">
                    <a16:creationId xmlns:a16="http://schemas.microsoft.com/office/drawing/2014/main" id="{E4A634FD-EE1B-A44B-A7CF-0EFF26D0A91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4432" y="930327"/>
                <a:ext cx="498372" cy="5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9" name="Picture 51">
                <a:extLst>
                  <a:ext uri="{FF2B5EF4-FFF2-40B4-BE49-F238E27FC236}">
                    <a16:creationId xmlns:a16="http://schemas.microsoft.com/office/drawing/2014/main" id="{B44FD686-577D-854F-A8DB-3386F77836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32651" y="930327"/>
                <a:ext cx="488513" cy="5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0" name="Picture 52">
                <a:extLst>
                  <a:ext uri="{FF2B5EF4-FFF2-40B4-BE49-F238E27FC236}">
                    <a16:creationId xmlns:a16="http://schemas.microsoft.com/office/drawing/2014/main" id="{EC8FDF7F-1CD1-A243-AF31-3414D8EDC6F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0544" y="930327"/>
                <a:ext cx="488513" cy="5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53">
                <a:extLst>
                  <a:ext uri="{FF2B5EF4-FFF2-40B4-BE49-F238E27FC236}">
                    <a16:creationId xmlns:a16="http://schemas.microsoft.com/office/drawing/2014/main" id="{F20F2EBC-9137-0F4A-A0AB-90CA0A1DD40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4432" y="1484177"/>
                <a:ext cx="506318"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2" name="Picture 54">
                <a:extLst>
                  <a:ext uri="{FF2B5EF4-FFF2-40B4-BE49-F238E27FC236}">
                    <a16:creationId xmlns:a16="http://schemas.microsoft.com/office/drawing/2014/main" id="{46324B11-BDF6-F144-9F81-6FFAB90C43C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32651" y="1484177"/>
                <a:ext cx="509716"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3" name="Picture 55">
                <a:extLst>
                  <a:ext uri="{FF2B5EF4-FFF2-40B4-BE49-F238E27FC236}">
                    <a16:creationId xmlns:a16="http://schemas.microsoft.com/office/drawing/2014/main" id="{550778E3-B9BD-9449-B427-2179D028592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20544" y="1484177"/>
                <a:ext cx="506318"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4" name="Picture 62">
                <a:extLst>
                  <a:ext uri="{FF2B5EF4-FFF2-40B4-BE49-F238E27FC236}">
                    <a16:creationId xmlns:a16="http://schemas.microsoft.com/office/drawing/2014/main" id="{71641FB5-4A0D-1945-83CB-FAC9CC4809C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4432" y="2039316"/>
                <a:ext cx="499545"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5" name="Picture 63">
                <a:extLst>
                  <a:ext uri="{FF2B5EF4-FFF2-40B4-BE49-F238E27FC236}">
                    <a16:creationId xmlns:a16="http://schemas.microsoft.com/office/drawing/2014/main" id="{B5B54DB0-A1CE-9E4E-877F-4016F6E9EFF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27403" y="2039316"/>
                <a:ext cx="506318"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6" name="Picture 64">
                <a:extLst>
                  <a:ext uri="{FF2B5EF4-FFF2-40B4-BE49-F238E27FC236}">
                    <a16:creationId xmlns:a16="http://schemas.microsoft.com/office/drawing/2014/main" id="{AA324588-3531-BE41-B78D-B66750EE345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917146" y="2039316"/>
                <a:ext cx="509716"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7" name="Picture 65">
                <a:extLst>
                  <a:ext uri="{FF2B5EF4-FFF2-40B4-BE49-F238E27FC236}">
                    <a16:creationId xmlns:a16="http://schemas.microsoft.com/office/drawing/2014/main" id="{6810CAE0-F730-4A46-BB42-54EE84177B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4432" y="2591070"/>
                <a:ext cx="499545"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8" name="Picture 66">
                <a:extLst>
                  <a:ext uri="{FF2B5EF4-FFF2-40B4-BE49-F238E27FC236}">
                    <a16:creationId xmlns:a16="http://schemas.microsoft.com/office/drawing/2014/main" id="{33BD037E-29C5-2343-BFEE-07322F6A131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29103" y="2591070"/>
                <a:ext cx="506318"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9" name="Picture 67">
                <a:extLst>
                  <a:ext uri="{FF2B5EF4-FFF2-40B4-BE49-F238E27FC236}">
                    <a16:creationId xmlns:a16="http://schemas.microsoft.com/office/drawing/2014/main" id="{747D71A1-023F-244D-81AE-1E85C2DC0FB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920544" y="2591070"/>
                <a:ext cx="506318"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0" name="Picture 68">
                <a:extLst>
                  <a:ext uri="{FF2B5EF4-FFF2-40B4-BE49-F238E27FC236}">
                    <a16:creationId xmlns:a16="http://schemas.microsoft.com/office/drawing/2014/main" id="{BD094BF0-ABEB-2F48-B6CA-2F96433DCB2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4432" y="3142823"/>
                <a:ext cx="50292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1" name="Picture 69">
                <a:extLst>
                  <a:ext uri="{FF2B5EF4-FFF2-40B4-BE49-F238E27FC236}">
                    <a16:creationId xmlns:a16="http://schemas.microsoft.com/office/drawing/2014/main" id="{AF8A47BC-B573-7E41-AAC9-F746CDE60C4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327391" y="3142823"/>
                <a:ext cx="509716"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2" name="Picture 70">
                <a:extLst>
                  <a:ext uri="{FF2B5EF4-FFF2-40B4-BE49-F238E27FC236}">
                    <a16:creationId xmlns:a16="http://schemas.microsoft.com/office/drawing/2014/main" id="{904192EF-9722-D343-BF49-133B4C49AE76}"/>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17146" y="3142823"/>
                <a:ext cx="509716"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76">
                <a:extLst>
                  <a:ext uri="{FF2B5EF4-FFF2-40B4-BE49-F238E27FC236}">
                    <a16:creationId xmlns:a16="http://schemas.microsoft.com/office/drawing/2014/main" id="{11E06EE5-4B01-FB45-8EB2-D10F5223C3BC}"/>
                  </a:ext>
                </a:extLst>
              </p:cNvPr>
              <p:cNvSpPr txBox="1"/>
              <p:nvPr/>
            </p:nvSpPr>
            <p:spPr>
              <a:xfrm>
                <a:off x="218470" y="1628774"/>
                <a:ext cx="494127"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ALL-3</a:t>
                </a:r>
              </a:p>
            </p:txBody>
          </p:sp>
          <p:sp>
            <p:nvSpPr>
              <p:cNvPr id="80" name="TextBox 79">
                <a:extLst>
                  <a:ext uri="{FF2B5EF4-FFF2-40B4-BE49-F238E27FC236}">
                    <a16:creationId xmlns:a16="http://schemas.microsoft.com/office/drawing/2014/main" id="{E41E1E6C-5D04-4B41-8867-DE096DC74877}"/>
                  </a:ext>
                </a:extLst>
              </p:cNvPr>
              <p:cNvSpPr txBox="1"/>
              <p:nvPr/>
            </p:nvSpPr>
            <p:spPr>
              <a:xfrm>
                <a:off x="216117" y="2194467"/>
                <a:ext cx="498833"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NHL-1</a:t>
                </a:r>
              </a:p>
            </p:txBody>
          </p:sp>
          <p:sp>
            <p:nvSpPr>
              <p:cNvPr id="81" name="TextBox 80">
                <a:extLst>
                  <a:ext uri="{FF2B5EF4-FFF2-40B4-BE49-F238E27FC236}">
                    <a16:creationId xmlns:a16="http://schemas.microsoft.com/office/drawing/2014/main" id="{EFD23113-29D3-8442-B3C5-D835E9FA7DD4}"/>
                  </a:ext>
                </a:extLst>
              </p:cNvPr>
              <p:cNvSpPr txBox="1"/>
              <p:nvPr/>
            </p:nvSpPr>
            <p:spPr>
              <a:xfrm>
                <a:off x="159645" y="2734285"/>
                <a:ext cx="611777"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NHL-2</a:t>
                </a:r>
              </a:p>
            </p:txBody>
          </p:sp>
          <p:sp>
            <p:nvSpPr>
              <p:cNvPr id="82" name="TextBox 81">
                <a:extLst>
                  <a:ext uri="{FF2B5EF4-FFF2-40B4-BE49-F238E27FC236}">
                    <a16:creationId xmlns:a16="http://schemas.microsoft.com/office/drawing/2014/main" id="{13675ADB-49DF-A046-81E6-DA7BBABFD490}"/>
                  </a:ext>
                </a:extLst>
              </p:cNvPr>
              <p:cNvSpPr txBox="1"/>
              <p:nvPr/>
            </p:nvSpPr>
            <p:spPr>
              <a:xfrm>
                <a:off x="159645" y="3287040"/>
                <a:ext cx="611777" cy="205210"/>
              </a:xfrm>
              <a:prstGeom prst="rect">
                <a:avLst/>
              </a:prstGeom>
              <a:noFill/>
            </p:spPr>
            <p:txBody>
              <a:bodyPr>
                <a:spAutoFit/>
              </a:bodyPr>
              <a:lstStyle/>
              <a:p>
                <a:pPr algn="ctr">
                  <a:defRPr/>
                </a:pPr>
                <a:r>
                  <a:rPr lang="en-US" sz="1200" dirty="0">
                    <a:solidFill>
                      <a:schemeClr val="accent4"/>
                    </a:solidFill>
                    <a:latin typeface="Arial" panose="020B0604020202020204" pitchFamily="34" charset="0"/>
                    <a:cs typeface="Arial" panose="020B0604020202020204" pitchFamily="34" charset="0"/>
                  </a:rPr>
                  <a:t>NHL-3</a:t>
                </a:r>
              </a:p>
            </p:txBody>
          </p:sp>
        </p:grpSp>
        <p:sp>
          <p:nvSpPr>
            <p:cNvPr id="45" name="Title 1">
              <a:extLst>
                <a:ext uri="{FF2B5EF4-FFF2-40B4-BE49-F238E27FC236}">
                  <a16:creationId xmlns:a16="http://schemas.microsoft.com/office/drawing/2014/main" id="{FB6DE56F-DE5C-F643-BE37-9CC9CEDCCE02}"/>
                </a:ext>
              </a:extLst>
            </p:cNvPr>
            <p:cNvSpPr txBox="1">
              <a:spLocks noChangeArrowheads="1"/>
            </p:cNvSpPr>
            <p:nvPr/>
          </p:nvSpPr>
          <p:spPr bwMode="auto">
            <a:xfrm>
              <a:off x="6570663" y="1154113"/>
              <a:ext cx="4648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l" rtl="0" eaLnBrk="0" fontAlgn="base" hangingPunct="0">
                <a:spcBef>
                  <a:spcPct val="0"/>
                </a:spcBef>
                <a:spcAft>
                  <a:spcPct val="0"/>
                </a:spcAft>
                <a:defRPr sz="3200" b="1">
                  <a:solidFill>
                    <a:srgbClr val="1C3B61"/>
                  </a:solidFill>
                  <a:latin typeface="+mj-lt"/>
                  <a:ea typeface="ヒラギノ角ゴ Pro W3" charset="0"/>
                  <a:cs typeface="ヒラギノ角ゴ Pro W3" charset="0"/>
                </a:defRPr>
              </a:lvl1pPr>
              <a:lvl2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2pPr>
              <a:lvl3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3pPr>
              <a:lvl4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4pPr>
              <a:lvl5pPr algn="l" rtl="0" eaLnBrk="0" fontAlgn="base" hangingPunct="0">
                <a:spcBef>
                  <a:spcPct val="0"/>
                </a:spcBef>
                <a:spcAft>
                  <a:spcPct val="0"/>
                </a:spcAft>
                <a:defRPr sz="3200" b="1">
                  <a:solidFill>
                    <a:srgbClr val="1C3B61"/>
                  </a:solidFill>
                  <a:latin typeface="Arial" pitchFamily="34" charset="0"/>
                  <a:ea typeface="ヒラギノ角ゴ Pro W3" charset="0"/>
                  <a:cs typeface="ヒラギノ角ゴ Pro W3" charset="0"/>
                </a:defRPr>
              </a:lvl5pPr>
              <a:lvl6pPr marL="457189" algn="ctr" rtl="0" fontAlgn="base">
                <a:spcBef>
                  <a:spcPct val="0"/>
                </a:spcBef>
                <a:spcAft>
                  <a:spcPct val="0"/>
                </a:spcAft>
                <a:defRPr sz="4000" b="1">
                  <a:solidFill>
                    <a:schemeClr val="bg1"/>
                  </a:solidFill>
                  <a:latin typeface="Arial" pitchFamily="34" charset="0"/>
                </a:defRPr>
              </a:lvl6pPr>
              <a:lvl7pPr marL="914377" algn="ctr" rtl="0" fontAlgn="base">
                <a:spcBef>
                  <a:spcPct val="0"/>
                </a:spcBef>
                <a:spcAft>
                  <a:spcPct val="0"/>
                </a:spcAft>
                <a:defRPr sz="4000" b="1">
                  <a:solidFill>
                    <a:schemeClr val="bg1"/>
                  </a:solidFill>
                  <a:latin typeface="Arial" pitchFamily="34" charset="0"/>
                </a:defRPr>
              </a:lvl7pPr>
              <a:lvl8pPr marL="1371566" algn="ctr" rtl="0" fontAlgn="base">
                <a:spcBef>
                  <a:spcPct val="0"/>
                </a:spcBef>
                <a:spcAft>
                  <a:spcPct val="0"/>
                </a:spcAft>
                <a:defRPr sz="4000" b="1">
                  <a:solidFill>
                    <a:schemeClr val="bg1"/>
                  </a:solidFill>
                  <a:latin typeface="Arial" pitchFamily="34" charset="0"/>
                </a:defRPr>
              </a:lvl8pPr>
              <a:lvl9pPr marL="1828754" algn="ctr" rtl="0" fontAlgn="base">
                <a:spcBef>
                  <a:spcPct val="0"/>
                </a:spcBef>
                <a:spcAft>
                  <a:spcPct val="0"/>
                </a:spcAft>
                <a:defRPr sz="4000" b="1">
                  <a:solidFill>
                    <a:schemeClr val="bg1"/>
                  </a:solidFill>
                  <a:latin typeface="Arial" pitchFamily="34" charset="0"/>
                </a:defRPr>
              </a:lvl9pPr>
            </a:lstStyle>
            <a:p>
              <a:pPr algn="ctr">
                <a:defRPr/>
              </a:pPr>
              <a:r>
                <a:rPr lang="en-US" altLang="en-US" sz="1600" kern="0" dirty="0">
                  <a:latin typeface="Arial" panose="020B0604020202020204" pitchFamily="34" charset="0"/>
                  <a:ea typeface="ヒラギノ角ゴ Pro W3" panose="020B0300000000000000" pitchFamily="34" charset="-128"/>
                  <a:cs typeface="Arial" panose="020B0604020202020204" pitchFamily="34" charset="0"/>
                </a:rPr>
                <a:t>Frequency of the top 10 most prevalent clonotypes increases after infusion.</a:t>
              </a:r>
            </a:p>
          </p:txBody>
        </p:sp>
      </p:grpSp>
    </p:spTree>
    <p:extLst>
      <p:ext uri="{BB962C8B-B14F-4D97-AF65-F5344CB8AC3E}">
        <p14:creationId xmlns:p14="http://schemas.microsoft.com/office/powerpoint/2010/main" val="1254446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571F0502-A6FA-6A4C-9CC2-20953E178774}"/>
              </a:ext>
            </a:extLst>
          </p:cNvPr>
          <p:cNvSpPr>
            <a:spLocks noGrp="1" noChangeArrowheads="1"/>
          </p:cNvSpPr>
          <p:nvPr>
            <p:ph type="title"/>
          </p:nvPr>
        </p:nvSpPr>
        <p:spPr/>
        <p:txBody>
          <a:bodyPr anchor="ctr"/>
          <a:lstStyle/>
          <a:p>
            <a:pPr algn="ctr"/>
            <a:r>
              <a:rPr lang="en-US" altLang="en-US" sz="2700">
                <a:latin typeface="Arial" panose="020B0604020202020204" pitchFamily="34" charset="0"/>
                <a:ea typeface="ヒラギノ角ゴ Pro W3" panose="020B0300000000000000" pitchFamily="34" charset="-128"/>
                <a:cs typeface="Arial" panose="020B0604020202020204" pitchFamily="34" charset="0"/>
              </a:rPr>
              <a:t>Single cell transcriptional profiles of infused CD8</a:t>
            </a:r>
            <a:r>
              <a:rPr lang="en-US" altLang="en-US" sz="2700" baseline="30000">
                <a:latin typeface="Arial" panose="020B0604020202020204" pitchFamily="34" charset="0"/>
                <a:ea typeface="ヒラギノ角ゴ Pro W3" panose="020B0300000000000000" pitchFamily="34" charset="-128"/>
                <a:cs typeface="Arial" panose="020B0604020202020204" pitchFamily="34" charset="0"/>
              </a:rPr>
              <a:t>+</a:t>
            </a:r>
            <a:r>
              <a:rPr lang="en-US" altLang="en-US" sz="2700">
                <a:latin typeface="Arial" panose="020B0604020202020204" pitchFamily="34" charset="0"/>
                <a:ea typeface="ヒラギノ角ゴ Pro W3" panose="020B0300000000000000" pitchFamily="34" charset="-128"/>
                <a:cs typeface="Arial" panose="020B0604020202020204" pitchFamily="34" charset="0"/>
              </a:rPr>
              <a:t> CAR-T cells are distinct from CAR-T cells in blood after infusion</a:t>
            </a:r>
          </a:p>
        </p:txBody>
      </p:sp>
      <p:grpSp>
        <p:nvGrpSpPr>
          <p:cNvPr id="27650" name="Group 14">
            <a:extLst>
              <a:ext uri="{FF2B5EF4-FFF2-40B4-BE49-F238E27FC236}">
                <a16:creationId xmlns:a16="http://schemas.microsoft.com/office/drawing/2014/main" id="{6B15F32E-89C6-FC45-B458-199C032ADCE8}"/>
              </a:ext>
            </a:extLst>
          </p:cNvPr>
          <p:cNvGrpSpPr>
            <a:grpSpLocks/>
          </p:cNvGrpSpPr>
          <p:nvPr/>
        </p:nvGrpSpPr>
        <p:grpSpPr bwMode="auto">
          <a:xfrm>
            <a:off x="8008938" y="1203325"/>
            <a:ext cx="3962400" cy="5300663"/>
            <a:chOff x="1783686" y="1163221"/>
            <a:chExt cx="3962518" cy="5300749"/>
          </a:xfrm>
        </p:grpSpPr>
        <p:sp>
          <p:nvSpPr>
            <p:cNvPr id="16" name="TextBox 15">
              <a:extLst>
                <a:ext uri="{FF2B5EF4-FFF2-40B4-BE49-F238E27FC236}">
                  <a16:creationId xmlns:a16="http://schemas.microsoft.com/office/drawing/2014/main" id="{BDCB268D-1CBB-DD42-BA5B-47A547013272}"/>
                </a:ext>
              </a:extLst>
            </p:cNvPr>
            <p:cNvSpPr txBox="1"/>
            <p:nvPr/>
          </p:nvSpPr>
          <p:spPr>
            <a:xfrm>
              <a:off x="1783686" y="1163221"/>
              <a:ext cx="3571981" cy="338143"/>
            </a:xfrm>
            <a:prstGeom prst="rect">
              <a:avLst/>
            </a:prstGeom>
            <a:noFill/>
          </p:spPr>
          <p:txBody>
            <a:bodyPr>
              <a:spAutoFit/>
            </a:bodyPr>
            <a:lstStyle/>
            <a:p>
              <a:pPr>
                <a:defRPr/>
              </a:pPr>
              <a:r>
                <a:rPr lang="en-US" sz="1600" b="1" dirty="0">
                  <a:latin typeface="Arial" panose="020B0604020202020204" pitchFamily="34" charset="0"/>
                  <a:cs typeface="Arial" panose="020B0604020202020204" pitchFamily="34" charset="0"/>
                </a:rPr>
                <a:t>Differential gene expression (DEG)</a:t>
              </a:r>
            </a:p>
          </p:txBody>
        </p:sp>
        <p:grpSp>
          <p:nvGrpSpPr>
            <p:cNvPr id="29727" name="Group 16">
              <a:extLst>
                <a:ext uri="{FF2B5EF4-FFF2-40B4-BE49-F238E27FC236}">
                  <a16:creationId xmlns:a16="http://schemas.microsoft.com/office/drawing/2014/main" id="{1E258B11-D2A1-C544-95D3-D1B4664B6B0E}"/>
                </a:ext>
              </a:extLst>
            </p:cNvPr>
            <p:cNvGrpSpPr>
              <a:grpSpLocks/>
            </p:cNvGrpSpPr>
            <p:nvPr/>
          </p:nvGrpSpPr>
          <p:grpSpPr bwMode="auto">
            <a:xfrm>
              <a:off x="1783686" y="1546378"/>
              <a:ext cx="3962518" cy="4917592"/>
              <a:chOff x="694448" y="1354354"/>
              <a:chExt cx="3962518" cy="4917592"/>
            </a:xfrm>
          </p:grpSpPr>
          <p:pic>
            <p:nvPicPr>
              <p:cNvPr id="29728" name="Picture 44">
                <a:extLst>
                  <a:ext uri="{FF2B5EF4-FFF2-40B4-BE49-F238E27FC236}">
                    <a16:creationId xmlns:a16="http://schemas.microsoft.com/office/drawing/2014/main" id="{4054EDF9-44F9-1D45-90BC-54DDBCFFB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8836"/>
              <a:stretch>
                <a:fillRect/>
              </a:stretch>
            </p:blipFill>
            <p:spPr bwMode="auto">
              <a:xfrm>
                <a:off x="694448" y="1392314"/>
                <a:ext cx="2793591" cy="486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3">
                <a:extLst>
                  <a:ext uri="{FF2B5EF4-FFF2-40B4-BE49-F238E27FC236}">
                    <a16:creationId xmlns:a16="http://schemas.microsoft.com/office/drawing/2014/main" id="{5FC79322-8980-104C-AD5A-F07F7735D466}"/>
                  </a:ext>
                </a:extLst>
              </p:cNvPr>
              <p:cNvSpPr txBox="1">
                <a:spLocks noChangeArrowheads="1"/>
              </p:cNvSpPr>
              <p:nvPr/>
            </p:nvSpPr>
            <p:spPr bwMode="auto">
              <a:xfrm>
                <a:off x="3436142" y="1761785"/>
                <a:ext cx="59215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ALDOA</a:t>
                </a:r>
              </a:p>
            </p:txBody>
          </p:sp>
          <p:sp>
            <p:nvSpPr>
              <p:cNvPr id="20" name="TextBox 14">
                <a:extLst>
                  <a:ext uri="{FF2B5EF4-FFF2-40B4-BE49-F238E27FC236}">
                    <a16:creationId xmlns:a16="http://schemas.microsoft.com/office/drawing/2014/main" id="{379A781F-945F-3143-BD71-B926C0FA5510}"/>
                  </a:ext>
                </a:extLst>
              </p:cNvPr>
              <p:cNvSpPr txBox="1">
                <a:spLocks noChangeArrowheads="1"/>
              </p:cNvSpPr>
              <p:nvPr/>
            </p:nvSpPr>
            <p:spPr bwMode="auto">
              <a:xfrm>
                <a:off x="3436142" y="1855449"/>
                <a:ext cx="59215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PKM</a:t>
                </a:r>
              </a:p>
            </p:txBody>
          </p:sp>
          <p:sp>
            <p:nvSpPr>
              <p:cNvPr id="21" name="TextBox 15">
                <a:extLst>
                  <a:ext uri="{FF2B5EF4-FFF2-40B4-BE49-F238E27FC236}">
                    <a16:creationId xmlns:a16="http://schemas.microsoft.com/office/drawing/2014/main" id="{BC28E866-0186-F945-816A-C7C5F9F13FE3}"/>
                  </a:ext>
                </a:extLst>
              </p:cNvPr>
              <p:cNvSpPr txBox="1">
                <a:spLocks noChangeArrowheads="1"/>
              </p:cNvSpPr>
              <p:nvPr/>
            </p:nvSpPr>
            <p:spPr bwMode="auto">
              <a:xfrm>
                <a:off x="3436142" y="1971338"/>
                <a:ext cx="59215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GPI</a:t>
                </a:r>
              </a:p>
            </p:txBody>
          </p:sp>
          <p:sp>
            <p:nvSpPr>
              <p:cNvPr id="22" name="TextBox 16">
                <a:extLst>
                  <a:ext uri="{FF2B5EF4-FFF2-40B4-BE49-F238E27FC236}">
                    <a16:creationId xmlns:a16="http://schemas.microsoft.com/office/drawing/2014/main" id="{A0F96C97-9B2A-5742-8A64-4A57F8CA4A7B}"/>
                  </a:ext>
                </a:extLst>
              </p:cNvPr>
              <p:cNvSpPr txBox="1">
                <a:spLocks noChangeArrowheads="1"/>
              </p:cNvSpPr>
              <p:nvPr/>
            </p:nvSpPr>
            <p:spPr bwMode="auto">
              <a:xfrm>
                <a:off x="3436142" y="2079290"/>
                <a:ext cx="59215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LDHA</a:t>
                </a:r>
              </a:p>
            </p:txBody>
          </p:sp>
          <p:sp>
            <p:nvSpPr>
              <p:cNvPr id="23" name="TextBox 17">
                <a:extLst>
                  <a:ext uri="{FF2B5EF4-FFF2-40B4-BE49-F238E27FC236}">
                    <a16:creationId xmlns:a16="http://schemas.microsoft.com/office/drawing/2014/main" id="{CEB4D361-4339-754B-BE2E-C2D7F18043C2}"/>
                  </a:ext>
                </a:extLst>
              </p:cNvPr>
              <p:cNvSpPr txBox="1">
                <a:spLocks noChangeArrowheads="1"/>
              </p:cNvSpPr>
              <p:nvPr/>
            </p:nvSpPr>
            <p:spPr bwMode="auto">
              <a:xfrm>
                <a:off x="3436142" y="2234867"/>
                <a:ext cx="59215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PGK1</a:t>
                </a:r>
              </a:p>
            </p:txBody>
          </p:sp>
          <p:sp>
            <p:nvSpPr>
              <p:cNvPr id="24" name="TextBox 18">
                <a:extLst>
                  <a:ext uri="{FF2B5EF4-FFF2-40B4-BE49-F238E27FC236}">
                    <a16:creationId xmlns:a16="http://schemas.microsoft.com/office/drawing/2014/main" id="{FED26DFC-AC94-6F41-983F-AA8E2F496AC6}"/>
                  </a:ext>
                </a:extLst>
              </p:cNvPr>
              <p:cNvSpPr txBox="1">
                <a:spLocks noChangeArrowheads="1"/>
              </p:cNvSpPr>
              <p:nvPr/>
            </p:nvSpPr>
            <p:spPr bwMode="auto">
              <a:xfrm>
                <a:off x="3436142" y="2466646"/>
                <a:ext cx="59215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ENO1</a:t>
                </a:r>
              </a:p>
            </p:txBody>
          </p:sp>
          <p:sp>
            <p:nvSpPr>
              <p:cNvPr id="25" name="TextBox 19">
                <a:extLst>
                  <a:ext uri="{FF2B5EF4-FFF2-40B4-BE49-F238E27FC236}">
                    <a16:creationId xmlns:a16="http://schemas.microsoft.com/office/drawing/2014/main" id="{8BEB74E3-30A0-6A4E-A618-0C831325CCDC}"/>
                  </a:ext>
                </a:extLst>
              </p:cNvPr>
              <p:cNvSpPr txBox="1">
                <a:spLocks noChangeArrowheads="1"/>
              </p:cNvSpPr>
              <p:nvPr/>
            </p:nvSpPr>
            <p:spPr bwMode="auto">
              <a:xfrm>
                <a:off x="3436142" y="2761926"/>
                <a:ext cx="59215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GAPDH</a:t>
                </a:r>
              </a:p>
            </p:txBody>
          </p:sp>
          <p:sp>
            <p:nvSpPr>
              <p:cNvPr id="26" name="TextBox 20">
                <a:extLst>
                  <a:ext uri="{FF2B5EF4-FFF2-40B4-BE49-F238E27FC236}">
                    <a16:creationId xmlns:a16="http://schemas.microsoft.com/office/drawing/2014/main" id="{03A4ACA8-4E2F-8A44-9B22-174F242B99ED}"/>
                  </a:ext>
                </a:extLst>
              </p:cNvPr>
              <p:cNvSpPr txBox="1">
                <a:spLocks noChangeArrowheads="1"/>
              </p:cNvSpPr>
              <p:nvPr/>
            </p:nvSpPr>
            <p:spPr bwMode="auto">
              <a:xfrm>
                <a:off x="3436142" y="2939729"/>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SLC16A3</a:t>
                </a:r>
              </a:p>
            </p:txBody>
          </p:sp>
          <p:sp>
            <p:nvSpPr>
              <p:cNvPr id="27" name="TextBox 21">
                <a:extLst>
                  <a:ext uri="{FF2B5EF4-FFF2-40B4-BE49-F238E27FC236}">
                    <a16:creationId xmlns:a16="http://schemas.microsoft.com/office/drawing/2014/main" id="{1CDD0093-E737-0849-A338-07138B52EC50}"/>
                  </a:ext>
                </a:extLst>
              </p:cNvPr>
              <p:cNvSpPr txBox="1">
                <a:spLocks noChangeArrowheads="1"/>
              </p:cNvSpPr>
              <p:nvPr/>
            </p:nvSpPr>
            <p:spPr bwMode="auto">
              <a:xfrm>
                <a:off x="3436142" y="3076256"/>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TIMP1</a:t>
                </a:r>
              </a:p>
            </p:txBody>
          </p:sp>
          <p:sp>
            <p:nvSpPr>
              <p:cNvPr id="28" name="TextBox 22">
                <a:extLst>
                  <a:ext uri="{FF2B5EF4-FFF2-40B4-BE49-F238E27FC236}">
                    <a16:creationId xmlns:a16="http://schemas.microsoft.com/office/drawing/2014/main" id="{D6C7D11D-E461-6C42-8D36-C2898E5C23E3}"/>
                  </a:ext>
                </a:extLst>
              </p:cNvPr>
              <p:cNvSpPr txBox="1">
                <a:spLocks noChangeArrowheads="1"/>
              </p:cNvSpPr>
              <p:nvPr/>
            </p:nvSpPr>
            <p:spPr bwMode="auto">
              <a:xfrm>
                <a:off x="3436142" y="3239772"/>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FOS</a:t>
                </a:r>
              </a:p>
            </p:txBody>
          </p:sp>
          <p:sp>
            <p:nvSpPr>
              <p:cNvPr id="29" name="TextBox 23">
                <a:extLst>
                  <a:ext uri="{FF2B5EF4-FFF2-40B4-BE49-F238E27FC236}">
                    <a16:creationId xmlns:a16="http://schemas.microsoft.com/office/drawing/2014/main" id="{1801A714-8452-A54F-B874-6AA4BEDA96C4}"/>
                  </a:ext>
                </a:extLst>
              </p:cNvPr>
              <p:cNvSpPr txBox="1">
                <a:spLocks noChangeArrowheads="1"/>
              </p:cNvSpPr>
              <p:nvPr/>
            </p:nvSpPr>
            <p:spPr bwMode="auto">
              <a:xfrm>
                <a:off x="3436142" y="3341373"/>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JUN</a:t>
                </a:r>
              </a:p>
            </p:txBody>
          </p:sp>
          <p:sp>
            <p:nvSpPr>
              <p:cNvPr id="30" name="TextBox 24">
                <a:extLst>
                  <a:ext uri="{FF2B5EF4-FFF2-40B4-BE49-F238E27FC236}">
                    <a16:creationId xmlns:a16="http://schemas.microsoft.com/office/drawing/2014/main" id="{59369C0C-29D0-1946-943B-7050CD188727}"/>
                  </a:ext>
                </a:extLst>
              </p:cNvPr>
              <p:cNvSpPr txBox="1">
                <a:spLocks noChangeArrowheads="1"/>
              </p:cNvSpPr>
              <p:nvPr/>
            </p:nvSpPr>
            <p:spPr bwMode="auto">
              <a:xfrm>
                <a:off x="3436142" y="3509651"/>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CD69</a:t>
                </a:r>
              </a:p>
            </p:txBody>
          </p:sp>
          <p:sp>
            <p:nvSpPr>
              <p:cNvPr id="31" name="TextBox 25">
                <a:extLst>
                  <a:ext uri="{FF2B5EF4-FFF2-40B4-BE49-F238E27FC236}">
                    <a16:creationId xmlns:a16="http://schemas.microsoft.com/office/drawing/2014/main" id="{A0A39764-05B5-4E4C-94C5-1E34B8AE4B93}"/>
                  </a:ext>
                </a:extLst>
              </p:cNvPr>
              <p:cNvSpPr txBox="1">
                <a:spLocks noChangeArrowheads="1"/>
              </p:cNvSpPr>
              <p:nvPr/>
            </p:nvSpPr>
            <p:spPr bwMode="auto">
              <a:xfrm>
                <a:off x="3436142" y="3689041"/>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IL32</a:t>
                </a:r>
              </a:p>
            </p:txBody>
          </p:sp>
          <p:sp>
            <p:nvSpPr>
              <p:cNvPr id="32" name="TextBox 26">
                <a:extLst>
                  <a:ext uri="{FF2B5EF4-FFF2-40B4-BE49-F238E27FC236}">
                    <a16:creationId xmlns:a16="http://schemas.microsoft.com/office/drawing/2014/main" id="{AA9D7EC6-11E2-214A-80BC-EE4C29AAD18E}"/>
                  </a:ext>
                </a:extLst>
              </p:cNvPr>
              <p:cNvSpPr txBox="1">
                <a:spLocks noChangeArrowheads="1"/>
              </p:cNvSpPr>
              <p:nvPr/>
            </p:nvSpPr>
            <p:spPr bwMode="auto">
              <a:xfrm>
                <a:off x="3436142" y="3901769"/>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SELPLG</a:t>
                </a:r>
              </a:p>
            </p:txBody>
          </p:sp>
          <p:sp>
            <p:nvSpPr>
              <p:cNvPr id="33" name="TextBox 27">
                <a:extLst>
                  <a:ext uri="{FF2B5EF4-FFF2-40B4-BE49-F238E27FC236}">
                    <a16:creationId xmlns:a16="http://schemas.microsoft.com/office/drawing/2014/main" id="{0863011D-A874-3A46-A1A3-6BC4D64B8B83}"/>
                  </a:ext>
                </a:extLst>
              </p:cNvPr>
              <p:cNvSpPr txBox="1">
                <a:spLocks noChangeArrowheads="1"/>
              </p:cNvSpPr>
              <p:nvPr/>
            </p:nvSpPr>
            <p:spPr bwMode="auto">
              <a:xfrm>
                <a:off x="3436142" y="4089097"/>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KLRC1</a:t>
                </a:r>
              </a:p>
            </p:txBody>
          </p:sp>
          <p:sp>
            <p:nvSpPr>
              <p:cNvPr id="34" name="TextBox 28">
                <a:extLst>
                  <a:ext uri="{FF2B5EF4-FFF2-40B4-BE49-F238E27FC236}">
                    <a16:creationId xmlns:a16="http://schemas.microsoft.com/office/drawing/2014/main" id="{E8961DFB-4B08-4541-AF3E-7A2F445E0AD4}"/>
                  </a:ext>
                </a:extLst>
              </p:cNvPr>
              <p:cNvSpPr txBox="1">
                <a:spLocks noChangeArrowheads="1"/>
              </p:cNvSpPr>
              <p:nvPr/>
            </p:nvSpPr>
            <p:spPr bwMode="auto">
              <a:xfrm>
                <a:off x="3436142" y="4251025"/>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KLRG1</a:t>
                </a:r>
              </a:p>
            </p:txBody>
          </p:sp>
          <p:sp>
            <p:nvSpPr>
              <p:cNvPr id="35" name="TextBox 29">
                <a:extLst>
                  <a:ext uri="{FF2B5EF4-FFF2-40B4-BE49-F238E27FC236}">
                    <a16:creationId xmlns:a16="http://schemas.microsoft.com/office/drawing/2014/main" id="{3E365B48-E17C-3043-B3A4-3D36193DEB9A}"/>
                  </a:ext>
                </a:extLst>
              </p:cNvPr>
              <p:cNvSpPr txBox="1">
                <a:spLocks noChangeArrowheads="1"/>
              </p:cNvSpPr>
              <p:nvPr/>
            </p:nvSpPr>
            <p:spPr bwMode="auto">
              <a:xfrm>
                <a:off x="3436142" y="4387552"/>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PLEK</a:t>
                </a:r>
              </a:p>
            </p:txBody>
          </p:sp>
          <p:sp>
            <p:nvSpPr>
              <p:cNvPr id="36" name="TextBox 30">
                <a:extLst>
                  <a:ext uri="{FF2B5EF4-FFF2-40B4-BE49-F238E27FC236}">
                    <a16:creationId xmlns:a16="http://schemas.microsoft.com/office/drawing/2014/main" id="{0BA74407-CD9B-7D45-B8A0-154292417CA9}"/>
                  </a:ext>
                </a:extLst>
              </p:cNvPr>
              <p:cNvSpPr txBox="1">
                <a:spLocks noChangeArrowheads="1"/>
              </p:cNvSpPr>
              <p:nvPr/>
            </p:nvSpPr>
            <p:spPr bwMode="auto">
              <a:xfrm>
                <a:off x="3436142" y="4471692"/>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FCGR3A</a:t>
                </a:r>
              </a:p>
            </p:txBody>
          </p:sp>
          <p:sp>
            <p:nvSpPr>
              <p:cNvPr id="37" name="TextBox 31">
                <a:extLst>
                  <a:ext uri="{FF2B5EF4-FFF2-40B4-BE49-F238E27FC236}">
                    <a16:creationId xmlns:a16="http://schemas.microsoft.com/office/drawing/2014/main" id="{EEDD5FC9-691D-1F4B-A8D1-DFEEB3A96270}"/>
                  </a:ext>
                </a:extLst>
              </p:cNvPr>
              <p:cNvSpPr txBox="1">
                <a:spLocks noChangeArrowheads="1"/>
              </p:cNvSpPr>
              <p:nvPr/>
            </p:nvSpPr>
            <p:spPr bwMode="auto">
              <a:xfrm>
                <a:off x="3436142" y="4560593"/>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CX3CR1</a:t>
                </a:r>
              </a:p>
            </p:txBody>
          </p:sp>
          <p:sp>
            <p:nvSpPr>
              <p:cNvPr id="38" name="TextBox 32">
                <a:extLst>
                  <a:ext uri="{FF2B5EF4-FFF2-40B4-BE49-F238E27FC236}">
                    <a16:creationId xmlns:a16="http://schemas.microsoft.com/office/drawing/2014/main" id="{B5959F22-CFB2-E945-ACA0-EB57D7446708}"/>
                  </a:ext>
                </a:extLst>
              </p:cNvPr>
              <p:cNvSpPr txBox="1">
                <a:spLocks noChangeArrowheads="1"/>
              </p:cNvSpPr>
              <p:nvPr/>
            </p:nvSpPr>
            <p:spPr bwMode="auto">
              <a:xfrm>
                <a:off x="3436142" y="4643145"/>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PRF1</a:t>
                </a:r>
              </a:p>
            </p:txBody>
          </p:sp>
          <p:sp>
            <p:nvSpPr>
              <p:cNvPr id="39" name="TextBox 33">
                <a:extLst>
                  <a:ext uri="{FF2B5EF4-FFF2-40B4-BE49-F238E27FC236}">
                    <a16:creationId xmlns:a16="http://schemas.microsoft.com/office/drawing/2014/main" id="{478C73CA-9FAD-7C45-BC63-D8105156B5AC}"/>
                  </a:ext>
                </a:extLst>
              </p:cNvPr>
              <p:cNvSpPr txBox="1">
                <a:spLocks noChangeArrowheads="1"/>
              </p:cNvSpPr>
              <p:nvPr/>
            </p:nvSpPr>
            <p:spPr bwMode="auto">
              <a:xfrm>
                <a:off x="3436142" y="4722521"/>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GZMB</a:t>
                </a:r>
              </a:p>
            </p:txBody>
          </p:sp>
          <p:sp>
            <p:nvSpPr>
              <p:cNvPr id="40" name="TextBox 34">
                <a:extLst>
                  <a:ext uri="{FF2B5EF4-FFF2-40B4-BE49-F238E27FC236}">
                    <a16:creationId xmlns:a16="http://schemas.microsoft.com/office/drawing/2014/main" id="{34ECF724-C5B8-9C44-B929-0724F1B43272}"/>
                  </a:ext>
                </a:extLst>
              </p:cNvPr>
              <p:cNvSpPr txBox="1">
                <a:spLocks noChangeArrowheads="1"/>
              </p:cNvSpPr>
              <p:nvPr/>
            </p:nvSpPr>
            <p:spPr bwMode="auto">
              <a:xfrm>
                <a:off x="3436142" y="4808247"/>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GZMH</a:t>
                </a:r>
              </a:p>
            </p:txBody>
          </p:sp>
          <p:sp>
            <p:nvSpPr>
              <p:cNvPr id="41" name="TextBox 35">
                <a:extLst>
                  <a:ext uri="{FF2B5EF4-FFF2-40B4-BE49-F238E27FC236}">
                    <a16:creationId xmlns:a16="http://schemas.microsoft.com/office/drawing/2014/main" id="{36200709-105F-2E49-B607-AC6C5E921B85}"/>
                  </a:ext>
                </a:extLst>
              </p:cNvPr>
              <p:cNvSpPr txBox="1">
                <a:spLocks noChangeArrowheads="1"/>
              </p:cNvSpPr>
              <p:nvPr/>
            </p:nvSpPr>
            <p:spPr bwMode="auto">
              <a:xfrm>
                <a:off x="3436142" y="4903499"/>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GNLY</a:t>
                </a:r>
              </a:p>
            </p:txBody>
          </p:sp>
          <p:sp>
            <p:nvSpPr>
              <p:cNvPr id="42" name="TextBox 36">
                <a:extLst>
                  <a:ext uri="{FF2B5EF4-FFF2-40B4-BE49-F238E27FC236}">
                    <a16:creationId xmlns:a16="http://schemas.microsoft.com/office/drawing/2014/main" id="{E1C2A791-F525-7040-9D5C-A03D1FB836DC}"/>
                  </a:ext>
                </a:extLst>
              </p:cNvPr>
              <p:cNvSpPr txBox="1">
                <a:spLocks noChangeArrowheads="1"/>
              </p:cNvSpPr>
              <p:nvPr/>
            </p:nvSpPr>
            <p:spPr bwMode="auto">
              <a:xfrm>
                <a:off x="3436142" y="5005100"/>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NKG7</a:t>
                </a:r>
              </a:p>
            </p:txBody>
          </p:sp>
          <p:sp>
            <p:nvSpPr>
              <p:cNvPr id="43" name="TextBox 37">
                <a:extLst>
                  <a:ext uri="{FF2B5EF4-FFF2-40B4-BE49-F238E27FC236}">
                    <a16:creationId xmlns:a16="http://schemas.microsoft.com/office/drawing/2014/main" id="{3330ACFC-5B31-0C40-87C8-94A5B3142D6D}"/>
                  </a:ext>
                </a:extLst>
              </p:cNvPr>
              <p:cNvSpPr txBox="1">
                <a:spLocks noChangeArrowheads="1"/>
              </p:cNvSpPr>
              <p:nvPr/>
            </p:nvSpPr>
            <p:spPr bwMode="auto">
              <a:xfrm>
                <a:off x="3436142" y="5160678"/>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ITGB2</a:t>
                </a:r>
              </a:p>
            </p:txBody>
          </p:sp>
          <p:sp>
            <p:nvSpPr>
              <p:cNvPr id="44" name="TextBox 38">
                <a:extLst>
                  <a:ext uri="{FF2B5EF4-FFF2-40B4-BE49-F238E27FC236}">
                    <a16:creationId xmlns:a16="http://schemas.microsoft.com/office/drawing/2014/main" id="{52FA2C54-4E89-BB4B-B7A6-90117B0D88A5}"/>
                  </a:ext>
                </a:extLst>
              </p:cNvPr>
              <p:cNvSpPr txBox="1">
                <a:spLocks noChangeArrowheads="1"/>
              </p:cNvSpPr>
              <p:nvPr/>
            </p:nvSpPr>
            <p:spPr bwMode="auto">
              <a:xfrm>
                <a:off x="3436142" y="5351181"/>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HLA-C</a:t>
                </a:r>
              </a:p>
            </p:txBody>
          </p:sp>
          <p:sp>
            <p:nvSpPr>
              <p:cNvPr id="45" name="TextBox 39">
                <a:extLst>
                  <a:ext uri="{FF2B5EF4-FFF2-40B4-BE49-F238E27FC236}">
                    <a16:creationId xmlns:a16="http://schemas.microsoft.com/office/drawing/2014/main" id="{AB25AD8C-CB6A-F64C-8FAB-907C262F7447}"/>
                  </a:ext>
                </a:extLst>
              </p:cNvPr>
              <p:cNvSpPr txBox="1">
                <a:spLocks noChangeArrowheads="1"/>
              </p:cNvSpPr>
              <p:nvPr/>
            </p:nvSpPr>
            <p:spPr bwMode="auto">
              <a:xfrm>
                <a:off x="3436142" y="5682973"/>
                <a:ext cx="708046" cy="20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GZMK</a:t>
                </a:r>
              </a:p>
            </p:txBody>
          </p:sp>
          <p:sp>
            <p:nvSpPr>
              <p:cNvPr id="46" name="TextBox 40">
                <a:extLst>
                  <a:ext uri="{FF2B5EF4-FFF2-40B4-BE49-F238E27FC236}">
                    <a16:creationId xmlns:a16="http://schemas.microsoft.com/office/drawing/2014/main" id="{9BE0E3A0-FAC7-DD4E-B3DA-7BFB4B28841D}"/>
                  </a:ext>
                </a:extLst>
              </p:cNvPr>
              <p:cNvSpPr txBox="1">
                <a:spLocks noChangeArrowheads="1"/>
              </p:cNvSpPr>
              <p:nvPr/>
            </p:nvSpPr>
            <p:spPr bwMode="auto">
              <a:xfrm>
                <a:off x="3436142" y="5832201"/>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FYN</a:t>
                </a:r>
              </a:p>
            </p:txBody>
          </p:sp>
          <p:sp>
            <p:nvSpPr>
              <p:cNvPr id="47" name="TextBox 41">
                <a:extLst>
                  <a:ext uri="{FF2B5EF4-FFF2-40B4-BE49-F238E27FC236}">
                    <a16:creationId xmlns:a16="http://schemas.microsoft.com/office/drawing/2014/main" id="{0638F877-9F5B-4548-834A-9D129C3B568D}"/>
                  </a:ext>
                </a:extLst>
              </p:cNvPr>
              <p:cNvSpPr txBox="1">
                <a:spLocks noChangeArrowheads="1"/>
              </p:cNvSpPr>
              <p:nvPr/>
            </p:nvSpPr>
            <p:spPr bwMode="auto">
              <a:xfrm>
                <a:off x="3436142" y="5944916"/>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dirty="0">
                    <a:solidFill>
                      <a:schemeClr val="accent4"/>
                    </a:solidFill>
                    <a:latin typeface="Arial" panose="020B0604020202020204" pitchFamily="34" charset="0"/>
                    <a:cs typeface="Arial" panose="020B0604020202020204" pitchFamily="34" charset="0"/>
                  </a:rPr>
                  <a:t>NFKBIA</a:t>
                </a:r>
              </a:p>
            </p:txBody>
          </p:sp>
          <p:sp>
            <p:nvSpPr>
              <p:cNvPr id="48" name="TextBox 42">
                <a:extLst>
                  <a:ext uri="{FF2B5EF4-FFF2-40B4-BE49-F238E27FC236}">
                    <a16:creationId xmlns:a16="http://schemas.microsoft.com/office/drawing/2014/main" id="{9DC8DF41-8531-D643-ADD3-7124BBF76BF4}"/>
                  </a:ext>
                </a:extLst>
              </p:cNvPr>
              <p:cNvSpPr txBox="1">
                <a:spLocks noChangeArrowheads="1"/>
              </p:cNvSpPr>
              <p:nvPr/>
            </p:nvSpPr>
            <p:spPr bwMode="auto">
              <a:xfrm>
                <a:off x="3436142" y="6071918"/>
                <a:ext cx="708046" cy="2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sz="700">
                    <a:solidFill>
                      <a:schemeClr val="accent4"/>
                    </a:solidFill>
                    <a:latin typeface="Arial" panose="020B0604020202020204" pitchFamily="34" charset="0"/>
                    <a:cs typeface="Arial" panose="020B0604020202020204" pitchFamily="34" charset="0"/>
                  </a:rPr>
                  <a:t>CXCR4</a:t>
                </a:r>
              </a:p>
            </p:txBody>
          </p:sp>
          <p:pic>
            <p:nvPicPr>
              <p:cNvPr id="29759" name="Picture 43">
                <a:extLst>
                  <a:ext uri="{FF2B5EF4-FFF2-40B4-BE49-F238E27FC236}">
                    <a16:creationId xmlns:a16="http://schemas.microsoft.com/office/drawing/2014/main" id="{A48F478C-6B3A-F748-8D46-6EE0113D5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1763"/>
              <a:stretch>
                <a:fillRect/>
              </a:stretch>
            </p:blipFill>
            <p:spPr bwMode="auto">
              <a:xfrm>
                <a:off x="3941063" y="1354354"/>
                <a:ext cx="715903" cy="486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 name="TextBox 5">
            <a:extLst>
              <a:ext uri="{FF2B5EF4-FFF2-40B4-BE49-F238E27FC236}">
                <a16:creationId xmlns:a16="http://schemas.microsoft.com/office/drawing/2014/main" id="{CC744EB0-C0D8-8D47-913D-F227FE6C47E3}"/>
              </a:ext>
            </a:extLst>
          </p:cNvPr>
          <p:cNvSpPr txBox="1"/>
          <p:nvPr/>
        </p:nvSpPr>
        <p:spPr bwMode="auto">
          <a:xfrm>
            <a:off x="738188" y="1538288"/>
            <a:ext cx="6550025" cy="338137"/>
          </a:xfrm>
          <a:prstGeom prst="rect">
            <a:avLst/>
          </a:prstGeom>
          <a:noFill/>
        </p:spPr>
        <p:txBody>
          <a:bodyPr>
            <a:spAutoFit/>
          </a:bodyPr>
          <a:lstStyle/>
          <a:p>
            <a:pPr algn="ctr">
              <a:defRPr/>
            </a:pPr>
            <a:r>
              <a:rPr lang="en-US" sz="1600" b="1" dirty="0">
                <a:latin typeface="Arial" panose="020B0604020202020204" pitchFamily="34" charset="0"/>
                <a:cs typeface="Arial" panose="020B0604020202020204" pitchFamily="34" charset="0"/>
              </a:rPr>
              <a:t>t-SNE analysis of single cell RNA-</a:t>
            </a:r>
            <a:r>
              <a:rPr lang="en-US" sz="1600" b="1" dirty="0" err="1">
                <a:latin typeface="Arial" panose="020B0604020202020204" pitchFamily="34" charset="0"/>
                <a:cs typeface="Arial" panose="020B0604020202020204" pitchFamily="34" charset="0"/>
              </a:rPr>
              <a:t>seq</a:t>
            </a:r>
            <a:r>
              <a:rPr lang="en-US" sz="1600" b="1" dirty="0">
                <a:latin typeface="Arial" panose="020B0604020202020204" pitchFamily="34" charset="0"/>
                <a:cs typeface="Arial" panose="020B0604020202020204" pitchFamily="34" charset="0"/>
              </a:rPr>
              <a:t> data (62,167 cells)</a:t>
            </a:r>
          </a:p>
        </p:txBody>
      </p:sp>
      <p:grpSp>
        <p:nvGrpSpPr>
          <p:cNvPr id="29706" name="Group 55">
            <a:extLst>
              <a:ext uri="{FF2B5EF4-FFF2-40B4-BE49-F238E27FC236}">
                <a16:creationId xmlns:a16="http://schemas.microsoft.com/office/drawing/2014/main" id="{0C959201-A73C-664D-BCF3-41E8D922B534}"/>
              </a:ext>
            </a:extLst>
          </p:cNvPr>
          <p:cNvGrpSpPr>
            <a:grpSpLocks/>
          </p:cNvGrpSpPr>
          <p:nvPr/>
        </p:nvGrpSpPr>
        <p:grpSpPr bwMode="auto">
          <a:xfrm>
            <a:off x="4015919" y="2236788"/>
            <a:ext cx="3580269" cy="3129793"/>
            <a:chOff x="4574780" y="1933607"/>
            <a:chExt cx="3743836" cy="3272200"/>
          </a:xfrm>
        </p:grpSpPr>
        <p:pic>
          <p:nvPicPr>
            <p:cNvPr id="29721" name="Picture 6">
              <a:extLst>
                <a:ext uri="{FF2B5EF4-FFF2-40B4-BE49-F238E27FC236}">
                  <a16:creationId xmlns:a16="http://schemas.microsoft.com/office/drawing/2014/main" id="{B8FAC977-C3F3-724C-83B3-CF66F6D37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4434" t="2962" b="63165"/>
            <a:stretch>
              <a:fillRect/>
            </a:stretch>
          </p:blipFill>
          <p:spPr bwMode="auto">
            <a:xfrm>
              <a:off x="4574780" y="2096847"/>
              <a:ext cx="3743836" cy="310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A15E9E9-9185-0647-8E70-B66F75E7C9F5}"/>
                </a:ext>
              </a:extLst>
            </p:cNvPr>
            <p:cNvSpPr txBox="1"/>
            <p:nvPr/>
          </p:nvSpPr>
          <p:spPr bwMode="auto">
            <a:xfrm>
              <a:off x="4814301" y="1933607"/>
              <a:ext cx="821713" cy="273513"/>
            </a:xfrm>
            <a:prstGeom prst="rect">
              <a:avLst/>
            </a:prstGeom>
            <a:solidFill>
              <a:srgbClr val="FFFFFF"/>
            </a:solidFill>
            <a:ln>
              <a:solidFill>
                <a:schemeClr val="accent3"/>
              </a:solidFill>
            </a:ln>
          </p:spPr>
          <p:txBody>
            <a:bodyP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IP</a:t>
              </a:r>
            </a:p>
          </p:txBody>
        </p:sp>
        <p:sp>
          <p:nvSpPr>
            <p:cNvPr id="8" name="TextBox 7">
              <a:extLst>
                <a:ext uri="{FF2B5EF4-FFF2-40B4-BE49-F238E27FC236}">
                  <a16:creationId xmlns:a16="http://schemas.microsoft.com/office/drawing/2014/main" id="{4733EE9C-55A2-F34E-BCBF-6B63DB0E3260}"/>
                </a:ext>
              </a:extLst>
            </p:cNvPr>
            <p:cNvSpPr txBox="1"/>
            <p:nvPr/>
          </p:nvSpPr>
          <p:spPr bwMode="auto">
            <a:xfrm>
              <a:off x="5549693" y="1933607"/>
              <a:ext cx="823373" cy="273513"/>
            </a:xfrm>
            <a:prstGeom prst="rect">
              <a:avLst/>
            </a:prstGeom>
            <a:solidFill>
              <a:srgbClr val="FFFFFF"/>
            </a:solidFill>
            <a:ln>
              <a:solidFill>
                <a:schemeClr val="accent6"/>
              </a:solidFill>
            </a:ln>
          </p:spPr>
          <p:txBody>
            <a:bodyP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Early</a:t>
              </a:r>
            </a:p>
          </p:txBody>
        </p:sp>
        <p:sp>
          <p:nvSpPr>
            <p:cNvPr id="9" name="TextBox 8">
              <a:extLst>
                <a:ext uri="{FF2B5EF4-FFF2-40B4-BE49-F238E27FC236}">
                  <a16:creationId xmlns:a16="http://schemas.microsoft.com/office/drawing/2014/main" id="{B183F179-165D-8643-A2B3-4FBBF669C00E}"/>
                </a:ext>
              </a:extLst>
            </p:cNvPr>
            <p:cNvSpPr txBox="1"/>
            <p:nvPr/>
          </p:nvSpPr>
          <p:spPr bwMode="auto">
            <a:xfrm>
              <a:off x="6303344" y="1933607"/>
              <a:ext cx="913014" cy="273513"/>
            </a:xfrm>
            <a:prstGeom prst="rect">
              <a:avLst/>
            </a:prstGeom>
            <a:solidFill>
              <a:srgbClr val="FFFFFF"/>
            </a:solidFill>
            <a:ln>
              <a:solidFill>
                <a:schemeClr val="accent6"/>
              </a:solidFill>
            </a:ln>
          </p:spPr>
          <p:txBody>
            <a:bodyP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Late</a:t>
              </a:r>
            </a:p>
          </p:txBody>
        </p:sp>
        <p:sp>
          <p:nvSpPr>
            <p:cNvPr id="10" name="TextBox 9">
              <a:extLst>
                <a:ext uri="{FF2B5EF4-FFF2-40B4-BE49-F238E27FC236}">
                  <a16:creationId xmlns:a16="http://schemas.microsoft.com/office/drawing/2014/main" id="{C516D683-D5A0-234E-A234-103575B19BB4}"/>
                </a:ext>
              </a:extLst>
            </p:cNvPr>
            <p:cNvSpPr txBox="1"/>
            <p:nvPr/>
          </p:nvSpPr>
          <p:spPr bwMode="auto">
            <a:xfrm>
              <a:off x="7173198" y="1933607"/>
              <a:ext cx="823373" cy="273513"/>
            </a:xfrm>
            <a:prstGeom prst="rect">
              <a:avLst/>
            </a:prstGeom>
            <a:solidFill>
              <a:srgbClr val="FFFFFF"/>
            </a:solidFill>
            <a:ln>
              <a:solidFill>
                <a:schemeClr val="accent6"/>
              </a:solidFill>
            </a:ln>
          </p:spPr>
          <p:txBody>
            <a:bodyP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Very Late</a:t>
              </a:r>
            </a:p>
          </p:txBody>
        </p:sp>
      </p:grpSp>
      <p:sp>
        <p:nvSpPr>
          <p:cNvPr id="12" name="TextBox 11">
            <a:extLst>
              <a:ext uri="{FF2B5EF4-FFF2-40B4-BE49-F238E27FC236}">
                <a16:creationId xmlns:a16="http://schemas.microsoft.com/office/drawing/2014/main" id="{0AC27F19-4108-5F45-8E4E-EEEE53F1D8FD}"/>
              </a:ext>
            </a:extLst>
          </p:cNvPr>
          <p:cNvSpPr txBox="1"/>
          <p:nvPr/>
        </p:nvSpPr>
        <p:spPr bwMode="auto">
          <a:xfrm>
            <a:off x="774700" y="5499100"/>
            <a:ext cx="6435725" cy="830997"/>
          </a:xfrm>
          <a:prstGeom prst="rect">
            <a:avLst/>
          </a:prstGeom>
          <a:noFill/>
        </p:spPr>
        <p:txBody>
          <a:bodyPr>
            <a:spAutoFit/>
          </a:bodyPr>
          <a:lstStyle/>
          <a:p>
            <a:pPr algn="just">
              <a:defRPr/>
            </a:pPr>
            <a:r>
              <a:rPr lang="en-US" sz="1200" dirty="0">
                <a:latin typeface="Arial" panose="020B0604020202020204" pitchFamily="34" charset="0"/>
                <a:cs typeface="Arial" panose="020B0604020202020204" pitchFamily="34" charset="0"/>
              </a:rPr>
              <a:t>For tSNE analysis, the top 1000 most variable genes were used to compute the PCA.  The top 15 principal components (PCs) were then down selected for tSNE visualization. 1000 iterations of the tSNE Barnes-hut implementation using a perplexity value of 30 were performed. </a:t>
            </a:r>
          </a:p>
        </p:txBody>
      </p:sp>
      <p:grpSp>
        <p:nvGrpSpPr>
          <p:cNvPr id="29708" name="Group 3">
            <a:extLst>
              <a:ext uri="{FF2B5EF4-FFF2-40B4-BE49-F238E27FC236}">
                <a16:creationId xmlns:a16="http://schemas.microsoft.com/office/drawing/2014/main" id="{BE754D42-DD0A-9B47-A65C-9AA16508CB54}"/>
              </a:ext>
            </a:extLst>
          </p:cNvPr>
          <p:cNvGrpSpPr>
            <a:grpSpLocks/>
          </p:cNvGrpSpPr>
          <p:nvPr/>
        </p:nvGrpSpPr>
        <p:grpSpPr bwMode="auto">
          <a:xfrm>
            <a:off x="1609952" y="2216150"/>
            <a:ext cx="587148" cy="261611"/>
            <a:chOff x="1647484" y="2203574"/>
            <a:chExt cx="613972" cy="273514"/>
          </a:xfrm>
        </p:grpSpPr>
        <p:sp>
          <p:nvSpPr>
            <p:cNvPr id="11" name="TextBox 10">
              <a:extLst>
                <a:ext uri="{FF2B5EF4-FFF2-40B4-BE49-F238E27FC236}">
                  <a16:creationId xmlns:a16="http://schemas.microsoft.com/office/drawing/2014/main" id="{3C1898FD-DA3F-B04C-B245-AD62BECEFB4C}"/>
                </a:ext>
              </a:extLst>
            </p:cNvPr>
            <p:cNvSpPr txBox="1"/>
            <p:nvPr/>
          </p:nvSpPr>
          <p:spPr bwMode="auto">
            <a:xfrm>
              <a:off x="1726928" y="2203574"/>
              <a:ext cx="534528" cy="273514"/>
            </a:xfrm>
            <a:prstGeom prst="rect">
              <a:avLst/>
            </a:prstGeom>
            <a:solidFill>
              <a:srgbClr val="FFFFFF"/>
            </a:solidFill>
            <a:ln>
              <a:solidFill>
                <a:schemeClr val="accent6"/>
              </a:solidFill>
            </a:ln>
          </p:spPr>
          <p:txBody>
            <a:bodyPr>
              <a:spAutoFit/>
            </a:bodyPr>
            <a:lstStyle/>
            <a:p>
              <a:pPr>
                <a:defRPr/>
              </a:pPr>
              <a:r>
                <a:rPr lang="en-US" sz="1100" dirty="0">
                  <a:solidFill>
                    <a:schemeClr val="accent4"/>
                  </a:solidFill>
                  <a:latin typeface="Arial" panose="020B0604020202020204" pitchFamily="34" charset="0"/>
                  <a:cs typeface="Arial" panose="020B0604020202020204" pitchFamily="34" charset="0"/>
                </a:rPr>
                <a:t>Early</a:t>
              </a:r>
            </a:p>
          </p:txBody>
        </p:sp>
        <p:sp>
          <p:nvSpPr>
            <p:cNvPr id="29720" name="Oval 49">
              <a:extLst>
                <a:ext uri="{FF2B5EF4-FFF2-40B4-BE49-F238E27FC236}">
                  <a16:creationId xmlns:a16="http://schemas.microsoft.com/office/drawing/2014/main" id="{D1392BC1-2322-094C-9B04-42557D4B8AD9}"/>
                </a:ext>
              </a:extLst>
            </p:cNvPr>
            <p:cNvSpPr>
              <a:spLocks noChangeAspect="1" noChangeArrowheads="1"/>
            </p:cNvSpPr>
            <p:nvPr/>
          </p:nvSpPr>
          <p:spPr bwMode="auto">
            <a:xfrm>
              <a:off x="1647484" y="2288358"/>
              <a:ext cx="73152" cy="80470"/>
            </a:xfrm>
            <a:prstGeom prst="ellipse">
              <a:avLst/>
            </a:prstGeom>
            <a:solidFill>
              <a:srgbClr val="7CAE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eaLnBrk="1" hangingPunct="1"/>
              <a:endParaRPr lang="en-US" altLang="en-US">
                <a:latin typeface="Arial" panose="020B0604020202020204" pitchFamily="34" charset="0"/>
                <a:cs typeface="Arial" panose="020B0604020202020204" pitchFamily="34" charset="0"/>
              </a:endParaRPr>
            </a:p>
          </p:txBody>
        </p:sp>
      </p:grpSp>
      <p:grpSp>
        <p:nvGrpSpPr>
          <p:cNvPr id="29709" name="Group 4">
            <a:extLst>
              <a:ext uri="{FF2B5EF4-FFF2-40B4-BE49-F238E27FC236}">
                <a16:creationId xmlns:a16="http://schemas.microsoft.com/office/drawing/2014/main" id="{8B7F0F7A-9C07-5941-AEDF-6DFBA964DB59}"/>
              </a:ext>
            </a:extLst>
          </p:cNvPr>
          <p:cNvGrpSpPr>
            <a:grpSpLocks/>
          </p:cNvGrpSpPr>
          <p:nvPr/>
        </p:nvGrpSpPr>
        <p:grpSpPr bwMode="auto">
          <a:xfrm>
            <a:off x="2305621" y="2216150"/>
            <a:ext cx="582042" cy="261611"/>
            <a:chOff x="2329662" y="2203574"/>
            <a:chExt cx="608633" cy="273514"/>
          </a:xfrm>
        </p:grpSpPr>
        <p:sp>
          <p:nvSpPr>
            <p:cNvPr id="13" name="TextBox 12">
              <a:extLst>
                <a:ext uri="{FF2B5EF4-FFF2-40B4-BE49-F238E27FC236}">
                  <a16:creationId xmlns:a16="http://schemas.microsoft.com/office/drawing/2014/main" id="{CA52F500-2809-9846-84A3-28745DDF3DA6}"/>
                </a:ext>
              </a:extLst>
            </p:cNvPr>
            <p:cNvSpPr txBox="1"/>
            <p:nvPr/>
          </p:nvSpPr>
          <p:spPr bwMode="auto">
            <a:xfrm>
              <a:off x="2360606" y="2203574"/>
              <a:ext cx="577689" cy="273514"/>
            </a:xfrm>
            <a:prstGeom prst="rect">
              <a:avLst/>
            </a:prstGeom>
            <a:solidFill>
              <a:srgbClr val="FFFFFF"/>
            </a:solidFill>
            <a:ln>
              <a:solidFill>
                <a:schemeClr val="accent6"/>
              </a:solidFill>
            </a:ln>
          </p:spPr>
          <p:txBody>
            <a:bodyP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Late</a:t>
              </a:r>
            </a:p>
          </p:txBody>
        </p:sp>
        <p:sp>
          <p:nvSpPr>
            <p:cNvPr id="29718" name="Oval 50">
              <a:extLst>
                <a:ext uri="{FF2B5EF4-FFF2-40B4-BE49-F238E27FC236}">
                  <a16:creationId xmlns:a16="http://schemas.microsoft.com/office/drawing/2014/main" id="{70D11EC6-F229-014E-A0EF-E2F425BF751C}"/>
                </a:ext>
              </a:extLst>
            </p:cNvPr>
            <p:cNvSpPr>
              <a:spLocks noChangeAspect="1" noChangeArrowheads="1"/>
            </p:cNvSpPr>
            <p:nvPr/>
          </p:nvSpPr>
          <p:spPr bwMode="auto">
            <a:xfrm>
              <a:off x="2329662" y="2288358"/>
              <a:ext cx="73152" cy="80470"/>
            </a:xfrm>
            <a:prstGeom prst="ellipse">
              <a:avLst/>
            </a:prstGeom>
            <a:solidFill>
              <a:srgbClr val="00C0C4"/>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eaLnBrk="1" hangingPunct="1"/>
              <a:endParaRPr lang="en-US" altLang="en-US">
                <a:latin typeface="Arial" panose="020B0604020202020204" pitchFamily="34" charset="0"/>
                <a:cs typeface="Arial" panose="020B0604020202020204" pitchFamily="34" charset="0"/>
              </a:endParaRPr>
            </a:p>
          </p:txBody>
        </p:sp>
      </p:grpSp>
      <p:grpSp>
        <p:nvGrpSpPr>
          <p:cNvPr id="29710" name="Group 54">
            <a:extLst>
              <a:ext uri="{FF2B5EF4-FFF2-40B4-BE49-F238E27FC236}">
                <a16:creationId xmlns:a16="http://schemas.microsoft.com/office/drawing/2014/main" id="{B2F19582-8EE5-0942-AE97-CA03CB30E3A6}"/>
              </a:ext>
            </a:extLst>
          </p:cNvPr>
          <p:cNvGrpSpPr>
            <a:grpSpLocks/>
          </p:cNvGrpSpPr>
          <p:nvPr/>
        </p:nvGrpSpPr>
        <p:grpSpPr bwMode="auto">
          <a:xfrm>
            <a:off x="2926802" y="2216150"/>
            <a:ext cx="881611" cy="261938"/>
            <a:chOff x="3011840" y="2203574"/>
            <a:chExt cx="921888" cy="273856"/>
          </a:xfrm>
        </p:grpSpPr>
        <p:sp>
          <p:nvSpPr>
            <p:cNvPr id="14" name="TextBox 13">
              <a:extLst>
                <a:ext uri="{FF2B5EF4-FFF2-40B4-BE49-F238E27FC236}">
                  <a16:creationId xmlns:a16="http://schemas.microsoft.com/office/drawing/2014/main" id="{99957F3C-7CBD-644D-94B7-76BCEA0603D5}"/>
                </a:ext>
              </a:extLst>
            </p:cNvPr>
            <p:cNvSpPr txBox="1"/>
            <p:nvPr/>
          </p:nvSpPr>
          <p:spPr bwMode="auto">
            <a:xfrm>
              <a:off x="3012413" y="2203574"/>
              <a:ext cx="921315" cy="273856"/>
            </a:xfrm>
            <a:prstGeom prst="rect">
              <a:avLst/>
            </a:prstGeom>
            <a:solidFill>
              <a:srgbClr val="FFFFFF"/>
            </a:solidFill>
            <a:ln>
              <a:solidFill>
                <a:schemeClr val="accent6"/>
              </a:solidFill>
            </a:ln>
          </p:spPr>
          <p:txBody>
            <a:bodyP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Very Late</a:t>
              </a:r>
            </a:p>
          </p:txBody>
        </p:sp>
        <p:sp>
          <p:nvSpPr>
            <p:cNvPr id="29716" name="Oval 51">
              <a:extLst>
                <a:ext uri="{FF2B5EF4-FFF2-40B4-BE49-F238E27FC236}">
                  <a16:creationId xmlns:a16="http://schemas.microsoft.com/office/drawing/2014/main" id="{8A373FB4-11DF-234A-9257-F5E6252CF132}"/>
                </a:ext>
              </a:extLst>
            </p:cNvPr>
            <p:cNvSpPr>
              <a:spLocks noChangeAspect="1" noChangeArrowheads="1"/>
            </p:cNvSpPr>
            <p:nvPr/>
          </p:nvSpPr>
          <p:spPr bwMode="auto">
            <a:xfrm>
              <a:off x="3011840" y="2288358"/>
              <a:ext cx="73152" cy="80470"/>
            </a:xfrm>
            <a:prstGeom prst="ellipse">
              <a:avLst/>
            </a:prstGeom>
            <a:solidFill>
              <a:srgbClr val="C77CFF"/>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eaLnBrk="1" hangingPunct="1"/>
              <a:endParaRPr lang="en-US" altLang="en-US">
                <a:latin typeface="Arial" panose="020B0604020202020204" pitchFamily="34" charset="0"/>
                <a:cs typeface="Arial" panose="020B0604020202020204" pitchFamily="34" charset="0"/>
              </a:endParaRPr>
            </a:p>
          </p:txBody>
        </p:sp>
      </p:grpSp>
      <p:pic>
        <p:nvPicPr>
          <p:cNvPr id="29711" name="Picture 6">
            <a:extLst>
              <a:ext uri="{FF2B5EF4-FFF2-40B4-BE49-F238E27FC236}">
                <a16:creationId xmlns:a16="http://schemas.microsoft.com/office/drawing/2014/main" id="{5FC23560-5C0F-E747-BD6A-74E9C7BDD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81" t="6918" r="52661" b="63165"/>
          <a:stretch>
            <a:fillRect/>
          </a:stretch>
        </p:blipFill>
        <p:spPr bwMode="auto">
          <a:xfrm>
            <a:off x="287338" y="2748103"/>
            <a:ext cx="3532827" cy="268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12" name="Group 2">
            <a:extLst>
              <a:ext uri="{FF2B5EF4-FFF2-40B4-BE49-F238E27FC236}">
                <a16:creationId xmlns:a16="http://schemas.microsoft.com/office/drawing/2014/main" id="{0917B812-BDF8-E14B-80E8-7F0F86465E1F}"/>
              </a:ext>
            </a:extLst>
          </p:cNvPr>
          <p:cNvGrpSpPr>
            <a:grpSpLocks/>
          </p:cNvGrpSpPr>
          <p:nvPr/>
        </p:nvGrpSpPr>
        <p:grpSpPr bwMode="auto">
          <a:xfrm>
            <a:off x="969680" y="2216150"/>
            <a:ext cx="552733" cy="261611"/>
            <a:chOff x="965306" y="2203574"/>
            <a:chExt cx="577985" cy="273514"/>
          </a:xfrm>
        </p:grpSpPr>
        <p:sp>
          <p:nvSpPr>
            <p:cNvPr id="29713" name="Oval 1">
              <a:extLst>
                <a:ext uri="{FF2B5EF4-FFF2-40B4-BE49-F238E27FC236}">
                  <a16:creationId xmlns:a16="http://schemas.microsoft.com/office/drawing/2014/main" id="{C192CA18-0EE8-BA4F-92AA-BA61DA2B95A3}"/>
                </a:ext>
              </a:extLst>
            </p:cNvPr>
            <p:cNvSpPr>
              <a:spLocks noChangeAspect="1" noChangeArrowheads="1"/>
            </p:cNvSpPr>
            <p:nvPr/>
          </p:nvSpPr>
          <p:spPr bwMode="auto">
            <a:xfrm>
              <a:off x="965306" y="2288358"/>
              <a:ext cx="73152" cy="80470"/>
            </a:xfrm>
            <a:prstGeom prst="ellipse">
              <a:avLst/>
            </a:prstGeom>
            <a:solidFill>
              <a:srgbClr val="F9766D"/>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eaLnBrk="1" hangingPunct="1"/>
              <a:endParaRPr lang="en-US" altLang="en-US">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107A736F-5DF8-0646-B368-82464F79EFB4}"/>
                </a:ext>
              </a:extLst>
            </p:cNvPr>
            <p:cNvSpPr txBox="1"/>
            <p:nvPr/>
          </p:nvSpPr>
          <p:spPr bwMode="auto">
            <a:xfrm>
              <a:off x="1043623" y="2203574"/>
              <a:ext cx="499668" cy="273514"/>
            </a:xfrm>
            <a:prstGeom prst="rect">
              <a:avLst/>
            </a:prstGeom>
            <a:solidFill>
              <a:srgbClr val="FFFFFF"/>
            </a:solidFill>
            <a:ln>
              <a:solidFill>
                <a:schemeClr val="accent6"/>
              </a:solidFill>
            </a:ln>
          </p:spPr>
          <p:txBody>
            <a:bodyPr>
              <a:spAutoFit/>
            </a:bodyPr>
            <a:lstStyle/>
            <a:p>
              <a:pPr>
                <a:defRPr/>
              </a:pPr>
              <a:r>
                <a:rPr lang="en-US" sz="1100" dirty="0">
                  <a:solidFill>
                    <a:schemeClr val="accent4"/>
                  </a:solidFill>
                  <a:latin typeface="Arial" panose="020B0604020202020204" pitchFamily="34" charset="0"/>
                  <a:cs typeface="Arial" panose="020B0604020202020204" pitchFamily="34" charset="0"/>
                </a:rPr>
                <a:t>IP</a:t>
              </a:r>
            </a:p>
          </p:txBody>
        </p:sp>
      </p:grpSp>
      <p:sp>
        <p:nvSpPr>
          <p:cNvPr id="60" name="TextBox 59">
            <a:extLst>
              <a:ext uri="{FF2B5EF4-FFF2-40B4-BE49-F238E27FC236}">
                <a16:creationId xmlns:a16="http://schemas.microsoft.com/office/drawing/2014/main" id="{15D0D036-8E93-6243-BD2F-908BFE3CCD8C}"/>
              </a:ext>
            </a:extLst>
          </p:cNvPr>
          <p:cNvSpPr txBox="1"/>
          <p:nvPr/>
        </p:nvSpPr>
        <p:spPr bwMode="auto">
          <a:xfrm rot="5400000">
            <a:off x="6918325" y="2678113"/>
            <a:ext cx="639763" cy="261937"/>
          </a:xfrm>
          <a:prstGeom prst="rect">
            <a:avLst/>
          </a:prstGeom>
          <a:solidFill>
            <a:schemeClr val="accent3">
              <a:lumMod val="85000"/>
            </a:schemeClr>
          </a:solidFill>
          <a:ln>
            <a:solidFill>
              <a:schemeClr val="accent3"/>
            </a:solidFill>
          </a:ln>
        </p:spPr>
        <p:txBody>
          <a:bodyPr anchor="ct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CLL-1</a:t>
            </a:r>
          </a:p>
        </p:txBody>
      </p:sp>
      <p:sp>
        <p:nvSpPr>
          <p:cNvPr id="61" name="TextBox 60">
            <a:extLst>
              <a:ext uri="{FF2B5EF4-FFF2-40B4-BE49-F238E27FC236}">
                <a16:creationId xmlns:a16="http://schemas.microsoft.com/office/drawing/2014/main" id="{C4D83FE4-A355-ED40-A9E2-75E4CD63ED9D}"/>
              </a:ext>
            </a:extLst>
          </p:cNvPr>
          <p:cNvSpPr txBox="1"/>
          <p:nvPr/>
        </p:nvSpPr>
        <p:spPr bwMode="auto">
          <a:xfrm rot="5400000">
            <a:off x="6918326" y="3349625"/>
            <a:ext cx="639762" cy="261937"/>
          </a:xfrm>
          <a:prstGeom prst="rect">
            <a:avLst/>
          </a:prstGeom>
          <a:solidFill>
            <a:schemeClr val="accent3">
              <a:lumMod val="85000"/>
            </a:schemeClr>
          </a:solidFill>
          <a:ln>
            <a:solidFill>
              <a:schemeClr val="accent3"/>
            </a:solidFill>
          </a:ln>
        </p:spPr>
        <p:txBody>
          <a:bodyPr anchor="ct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CLL-2</a:t>
            </a:r>
          </a:p>
        </p:txBody>
      </p:sp>
      <p:sp>
        <p:nvSpPr>
          <p:cNvPr id="62" name="TextBox 61">
            <a:extLst>
              <a:ext uri="{FF2B5EF4-FFF2-40B4-BE49-F238E27FC236}">
                <a16:creationId xmlns:a16="http://schemas.microsoft.com/office/drawing/2014/main" id="{929709E8-50D5-7140-A603-B89A7BEFFDEA}"/>
              </a:ext>
            </a:extLst>
          </p:cNvPr>
          <p:cNvSpPr txBox="1"/>
          <p:nvPr/>
        </p:nvSpPr>
        <p:spPr bwMode="auto">
          <a:xfrm rot="5400000">
            <a:off x="6918325" y="4021138"/>
            <a:ext cx="639763" cy="261937"/>
          </a:xfrm>
          <a:prstGeom prst="rect">
            <a:avLst/>
          </a:prstGeom>
          <a:solidFill>
            <a:schemeClr val="accent3">
              <a:lumMod val="85000"/>
            </a:schemeClr>
          </a:solidFill>
          <a:ln>
            <a:solidFill>
              <a:schemeClr val="accent3"/>
            </a:solidFill>
          </a:ln>
        </p:spPr>
        <p:txBody>
          <a:bodyPr anchor="ct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NHL-6</a:t>
            </a:r>
          </a:p>
        </p:txBody>
      </p:sp>
      <p:sp>
        <p:nvSpPr>
          <p:cNvPr id="63" name="TextBox 62">
            <a:extLst>
              <a:ext uri="{FF2B5EF4-FFF2-40B4-BE49-F238E27FC236}">
                <a16:creationId xmlns:a16="http://schemas.microsoft.com/office/drawing/2014/main" id="{48E13A19-5811-BD4A-BEA7-334BCD378295}"/>
              </a:ext>
            </a:extLst>
          </p:cNvPr>
          <p:cNvSpPr txBox="1"/>
          <p:nvPr/>
        </p:nvSpPr>
        <p:spPr bwMode="auto">
          <a:xfrm rot="5400000">
            <a:off x="6918326" y="4692650"/>
            <a:ext cx="639762" cy="261937"/>
          </a:xfrm>
          <a:prstGeom prst="rect">
            <a:avLst/>
          </a:prstGeom>
          <a:solidFill>
            <a:schemeClr val="accent3">
              <a:lumMod val="85000"/>
            </a:schemeClr>
          </a:solidFill>
          <a:ln>
            <a:solidFill>
              <a:schemeClr val="accent3"/>
            </a:solidFill>
          </a:ln>
        </p:spPr>
        <p:txBody>
          <a:bodyPr anchor="ctr">
            <a:spAutoFit/>
          </a:bodyPr>
          <a:lstStyle/>
          <a:p>
            <a:pPr algn="ctr">
              <a:defRPr/>
            </a:pPr>
            <a:r>
              <a:rPr lang="en-US" sz="1100" dirty="0">
                <a:solidFill>
                  <a:schemeClr val="accent4"/>
                </a:solidFill>
                <a:latin typeface="Arial" panose="020B0604020202020204" pitchFamily="34" charset="0"/>
                <a:cs typeface="Arial" panose="020B0604020202020204" pitchFamily="34" charset="0"/>
              </a:rPr>
              <a:t>NHL-7</a:t>
            </a:r>
          </a:p>
        </p:txBody>
      </p:sp>
    </p:spTree>
    <p:extLst>
      <p:ext uri="{BB962C8B-B14F-4D97-AF65-F5344CB8AC3E}">
        <p14:creationId xmlns:p14="http://schemas.microsoft.com/office/powerpoint/2010/main" val="1708049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973FBD71-E8EA-4345-8B6D-71972AE4636C}"/>
              </a:ext>
            </a:extLst>
          </p:cNvPr>
          <p:cNvSpPr>
            <a:spLocks noGrp="1" noChangeArrowheads="1"/>
          </p:cNvSpPr>
          <p:nvPr>
            <p:ph type="title"/>
          </p:nvPr>
        </p:nvSpPr>
        <p:spPr>
          <a:xfrm>
            <a:off x="0" y="141288"/>
            <a:ext cx="12192000" cy="693953"/>
          </a:xfrm>
        </p:spPr>
        <p:txBody>
          <a:bodyPr/>
          <a:lstStyle/>
          <a:p>
            <a:pPr algn="ctr">
              <a:defRPr/>
            </a:pPr>
            <a:r>
              <a:rPr lang="en-US" altLang="en-US" sz="3600" kern="1200" dirty="0">
                <a:solidFill>
                  <a:schemeClr val="tx1"/>
                </a:solidFill>
                <a:latin typeface="Arial" panose="020B0604020202020204" pitchFamily="34" charset="0"/>
                <a:ea typeface="+mj-ea"/>
                <a:cs typeface="Arial" panose="020B0604020202020204" pitchFamily="34" charset="0"/>
              </a:rPr>
              <a:t>Flow Cytometry: the bread and butter of immunology</a:t>
            </a:r>
          </a:p>
        </p:txBody>
      </p:sp>
      <p:sp>
        <p:nvSpPr>
          <p:cNvPr id="59395" name="Footer Placeholder 3">
            <a:extLst>
              <a:ext uri="{FF2B5EF4-FFF2-40B4-BE49-F238E27FC236}">
                <a16:creationId xmlns:a16="http://schemas.microsoft.com/office/drawing/2014/main" id="{3655EADE-FD14-4305-ABDF-BC6F1F3C299B}"/>
              </a:ext>
            </a:extLst>
          </p:cNvPr>
          <p:cNvSpPr>
            <a:spLocks noGrp="1" noChangeArrowheads="1"/>
          </p:cNvSpPr>
          <p:nvPr>
            <p:ph type="ftr" sz="quarter" idx="1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itchFamily="2" charset="-128"/>
              </a:defRPr>
            </a:lvl1pPr>
            <a:lvl2pPr marL="742950" indent="-285750">
              <a:defRPr sz="2400">
                <a:solidFill>
                  <a:schemeClr val="tx1"/>
                </a:solidFill>
                <a:latin typeface="Times New Roman" panose="02020603050405020304" pitchFamily="18" charset="0"/>
                <a:ea typeface="ヒラギノ角ゴ Pro W3" pitchFamily="2" charset="-128"/>
              </a:defRPr>
            </a:lvl2pPr>
            <a:lvl3pPr marL="1143000" indent="-228600">
              <a:defRPr sz="2400">
                <a:solidFill>
                  <a:schemeClr val="tx1"/>
                </a:solidFill>
                <a:latin typeface="Times New Roman" panose="02020603050405020304" pitchFamily="18" charset="0"/>
                <a:ea typeface="ヒラギノ角ゴ Pro W3" pitchFamily="2" charset="-128"/>
              </a:defRPr>
            </a:lvl3pPr>
            <a:lvl4pPr marL="1600200" indent="-228600">
              <a:defRPr sz="2400">
                <a:solidFill>
                  <a:schemeClr val="tx1"/>
                </a:solidFill>
                <a:latin typeface="Times New Roman" panose="02020603050405020304" pitchFamily="18" charset="0"/>
                <a:ea typeface="ヒラギノ角ゴ Pro W3" pitchFamily="2" charset="-128"/>
              </a:defRPr>
            </a:lvl4pPr>
            <a:lvl5pPr marL="2057400" indent="-228600">
              <a:defRPr sz="2400">
                <a:solidFill>
                  <a:schemeClr val="tx1"/>
                </a:solidFill>
                <a:latin typeface="Times New Roman" panose="02020603050405020304" pitchFamily="18" charset="0"/>
                <a:ea typeface="ヒラギノ角ゴ Pro W3" pitchFamily="2"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9pPr>
          </a:lstStyle>
          <a:p>
            <a:r>
              <a:rPr lang="en-US" altLang="en-US" sz="600">
                <a:latin typeface="Arial" panose="020B0604020202020204" pitchFamily="34" charset="0"/>
                <a:cs typeface="Arial" panose="020B0604020202020204" pitchFamily="34" charset="0"/>
              </a:rPr>
              <a:t>© Fred Hutchinson Cancer Research Center </a:t>
            </a:r>
          </a:p>
        </p:txBody>
      </p:sp>
      <p:sp>
        <p:nvSpPr>
          <p:cNvPr id="59396" name="Slide Number Placeholder 4">
            <a:extLst>
              <a:ext uri="{FF2B5EF4-FFF2-40B4-BE49-F238E27FC236}">
                <a16:creationId xmlns:a16="http://schemas.microsoft.com/office/drawing/2014/main" id="{666610FD-1059-4512-896C-BF3668158107}"/>
              </a:ext>
            </a:extLst>
          </p:cNvPr>
          <p:cNvSpPr>
            <a:spLocks noGrp="1" noChangeArrowheads="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itchFamily="2" charset="-128"/>
              </a:defRPr>
            </a:lvl1pPr>
            <a:lvl2pPr marL="742950" indent="-285750">
              <a:defRPr sz="2400">
                <a:solidFill>
                  <a:schemeClr val="tx1"/>
                </a:solidFill>
                <a:latin typeface="Times New Roman" panose="02020603050405020304" pitchFamily="18" charset="0"/>
                <a:ea typeface="ヒラギノ角ゴ Pro W3" pitchFamily="2" charset="-128"/>
              </a:defRPr>
            </a:lvl2pPr>
            <a:lvl3pPr marL="1143000" indent="-228600">
              <a:defRPr sz="2400">
                <a:solidFill>
                  <a:schemeClr val="tx1"/>
                </a:solidFill>
                <a:latin typeface="Times New Roman" panose="02020603050405020304" pitchFamily="18" charset="0"/>
                <a:ea typeface="ヒラギノ角ゴ Pro W3" pitchFamily="2" charset="-128"/>
              </a:defRPr>
            </a:lvl3pPr>
            <a:lvl4pPr marL="1600200" indent="-228600">
              <a:defRPr sz="2400">
                <a:solidFill>
                  <a:schemeClr val="tx1"/>
                </a:solidFill>
                <a:latin typeface="Times New Roman" panose="02020603050405020304" pitchFamily="18" charset="0"/>
                <a:ea typeface="ヒラギノ角ゴ Pro W3" pitchFamily="2" charset="-128"/>
              </a:defRPr>
            </a:lvl4pPr>
            <a:lvl5pPr marL="2057400" indent="-228600">
              <a:defRPr sz="2400">
                <a:solidFill>
                  <a:schemeClr val="tx1"/>
                </a:solidFill>
                <a:latin typeface="Times New Roman" panose="02020603050405020304" pitchFamily="18" charset="0"/>
                <a:ea typeface="ヒラギノ角ゴ Pro W3" pitchFamily="2"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9pPr>
          </a:lstStyle>
          <a:p>
            <a:fld id="{A691F4B5-0EB9-40FE-B00C-06419C33E58B}" type="slidenum">
              <a:rPr lang="en-US" altLang="en-US" sz="600" smtClean="0">
                <a:latin typeface="Arial" panose="020B0604020202020204" pitchFamily="34" charset="0"/>
                <a:cs typeface="Arial" panose="020B0604020202020204" pitchFamily="34" charset="0"/>
              </a:rPr>
              <a:pPr/>
              <a:t>6</a:t>
            </a:fld>
            <a:endParaRPr lang="en-US" altLang="en-US" sz="60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823300D-65B0-5846-A5A1-BDC19FC10DDD}"/>
              </a:ext>
            </a:extLst>
          </p:cNvPr>
          <p:cNvPicPr>
            <a:picLocks noChangeAspect="1"/>
          </p:cNvPicPr>
          <p:nvPr/>
        </p:nvPicPr>
        <p:blipFill>
          <a:blip r:embed="rId3"/>
          <a:stretch>
            <a:fillRect/>
          </a:stretch>
        </p:blipFill>
        <p:spPr>
          <a:xfrm>
            <a:off x="1013686" y="835241"/>
            <a:ext cx="10164627" cy="4585546"/>
          </a:xfrm>
          <a:prstGeom prst="rect">
            <a:avLst/>
          </a:prstGeom>
        </p:spPr>
      </p:pic>
      <p:sp>
        <p:nvSpPr>
          <p:cNvPr id="3" name="Rectangle 2">
            <a:extLst>
              <a:ext uri="{FF2B5EF4-FFF2-40B4-BE49-F238E27FC236}">
                <a16:creationId xmlns:a16="http://schemas.microsoft.com/office/drawing/2014/main" id="{9E227AA9-7133-684D-8AEE-D1739D2C3FB4}"/>
              </a:ext>
            </a:extLst>
          </p:cNvPr>
          <p:cNvSpPr/>
          <p:nvPr/>
        </p:nvSpPr>
        <p:spPr>
          <a:xfrm>
            <a:off x="436902" y="5541332"/>
            <a:ext cx="11318193" cy="523220"/>
          </a:xfrm>
          <a:prstGeom prst="rect">
            <a:avLst/>
          </a:prstGeom>
        </p:spPr>
        <p:txBody>
          <a:bodyPr wrap="square">
            <a:spAutoFit/>
          </a:bodyPr>
          <a:lstStyle/>
          <a:p>
            <a:r>
              <a:rPr lang="en-US" sz="1400" dirty="0" err="1">
                <a:latin typeface="Arial" panose="020B0604020202020204" pitchFamily="34" charset="0"/>
                <a:cs typeface="Arial" panose="020B0604020202020204" pitchFamily="34" charset="0"/>
              </a:rPr>
              <a:t>Maecker</a:t>
            </a:r>
            <a:r>
              <a:rPr lang="en-US" sz="1400" dirty="0">
                <a:latin typeface="Arial" panose="020B0604020202020204" pitchFamily="34" charset="0"/>
                <a:cs typeface="Arial" panose="020B0604020202020204" pitchFamily="34" charset="0"/>
              </a:rPr>
              <a:t>, H.T., McCoy, J.P., </a:t>
            </a:r>
            <a:r>
              <a:rPr lang="en-US" sz="1400" dirty="0" err="1">
                <a:latin typeface="Arial" panose="020B0604020202020204" pitchFamily="34" charset="0"/>
                <a:cs typeface="Arial" panose="020B0604020202020204" pitchFamily="34" charset="0"/>
              </a:rPr>
              <a:t>Nussenblatt</a:t>
            </a:r>
            <a:r>
              <a:rPr lang="en-US" sz="1400" dirty="0">
                <a:latin typeface="Arial" panose="020B0604020202020204" pitchFamily="34" charset="0"/>
                <a:cs typeface="Arial" panose="020B0604020202020204" pitchFamily="34" charset="0"/>
              </a:rPr>
              <a:t>, R., 2012. Standardizing immunophenotyping for the Human Immunology Project. Nat. Rev. Immunol. 12, 191–200.</a:t>
            </a:r>
          </a:p>
        </p:txBody>
      </p:sp>
    </p:spTree>
    <p:extLst>
      <p:ext uri="{BB962C8B-B14F-4D97-AF65-F5344CB8AC3E}">
        <p14:creationId xmlns:p14="http://schemas.microsoft.com/office/powerpoint/2010/main" val="3692601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374D2-09A4-5744-B56A-083334DB9846}"/>
              </a:ext>
            </a:extLst>
          </p:cNvPr>
          <p:cNvSpPr>
            <a:spLocks noGrp="1"/>
          </p:cNvSpPr>
          <p:nvPr>
            <p:ph type="title"/>
          </p:nvPr>
        </p:nvSpPr>
        <p:spPr>
          <a:xfrm>
            <a:off x="730919" y="390514"/>
            <a:ext cx="10966449" cy="685800"/>
          </a:xfrm>
        </p:spPr>
        <p:txBody>
          <a:bodyPr/>
          <a:lstStyle/>
          <a:p>
            <a:r>
              <a:rPr lang="en-US" dirty="0">
                <a:latin typeface="Arial" panose="020B0604020202020204" pitchFamily="34" charset="0"/>
                <a:cs typeface="Arial" panose="020B0604020202020204" pitchFamily="34" charset="0"/>
              </a:rPr>
              <a:t>Increased cytotoxicity/proliferation in increasing clonotypes </a:t>
            </a:r>
          </a:p>
        </p:txBody>
      </p:sp>
      <p:sp>
        <p:nvSpPr>
          <p:cNvPr id="4" name="Footer Placeholder 3">
            <a:extLst>
              <a:ext uri="{FF2B5EF4-FFF2-40B4-BE49-F238E27FC236}">
                <a16:creationId xmlns:a16="http://schemas.microsoft.com/office/drawing/2014/main" id="{9CCD0110-C5FC-0D41-A27F-0992D533151B}"/>
              </a:ext>
            </a:extLst>
          </p:cNvPr>
          <p:cNvSpPr>
            <a:spLocks noGrp="1"/>
          </p:cNvSpPr>
          <p:nvPr>
            <p:ph type="ftr" sz="quarter" idx="13"/>
          </p:nvPr>
        </p:nvSpPr>
        <p:spPr/>
        <p:txBody>
          <a:bodyPr/>
          <a:lstStyle/>
          <a:p>
            <a:pPr>
              <a:defRPr/>
            </a:pPr>
            <a:endParaRPr lang="en-US" alt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0F00065-49A7-0442-B35B-5AEC59E96E5E}"/>
              </a:ext>
            </a:extLst>
          </p:cNvPr>
          <p:cNvSpPr>
            <a:spLocks noGrp="1"/>
          </p:cNvSpPr>
          <p:nvPr>
            <p:ph type="sldNum" sz="quarter" idx="14"/>
          </p:nvPr>
        </p:nvSpPr>
        <p:spPr/>
        <p:txBody>
          <a:bodyPr/>
          <a:lstStyle/>
          <a:p>
            <a:pPr>
              <a:defRPr/>
            </a:pPr>
            <a:fld id="{099469B7-C9AA-B643-8A43-E8BD8393885D}" type="slidenum">
              <a:rPr lang="en-US" altLang="en-US" smtClean="0">
                <a:latin typeface="Arial" panose="020B0604020202020204" pitchFamily="34" charset="0"/>
                <a:cs typeface="Arial" panose="020B0604020202020204" pitchFamily="34" charset="0"/>
              </a:rPr>
              <a:pPr>
                <a:defRPr/>
              </a:pPr>
              <a:t>60</a:t>
            </a:fld>
            <a:endParaRPr lang="en-US" alt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2B39355-E152-7F4E-A84A-3BC6E722DABD}"/>
              </a:ext>
            </a:extLst>
          </p:cNvPr>
          <p:cNvPicPr>
            <a:picLocks noChangeAspect="1"/>
          </p:cNvPicPr>
          <p:nvPr/>
        </p:nvPicPr>
        <p:blipFill>
          <a:blip r:embed="rId2"/>
          <a:stretch>
            <a:fillRect/>
          </a:stretch>
        </p:blipFill>
        <p:spPr>
          <a:xfrm>
            <a:off x="117077" y="1037421"/>
            <a:ext cx="11461090" cy="4783157"/>
          </a:xfrm>
          <a:prstGeom prst="rect">
            <a:avLst/>
          </a:prstGeom>
        </p:spPr>
      </p:pic>
      <p:sp>
        <p:nvSpPr>
          <p:cNvPr id="7" name="Rectangle 6">
            <a:extLst>
              <a:ext uri="{FF2B5EF4-FFF2-40B4-BE49-F238E27FC236}">
                <a16:creationId xmlns:a16="http://schemas.microsoft.com/office/drawing/2014/main" id="{A6044D9C-3C55-044B-A6AF-574C22DE6740}"/>
              </a:ext>
            </a:extLst>
          </p:cNvPr>
          <p:cNvSpPr/>
          <p:nvPr/>
        </p:nvSpPr>
        <p:spPr>
          <a:xfrm>
            <a:off x="561054" y="6030911"/>
            <a:ext cx="9815123" cy="461665"/>
          </a:xfrm>
          <a:prstGeom prst="rect">
            <a:avLst/>
          </a:prstGeom>
        </p:spPr>
        <p:txBody>
          <a:bodyPr wrap="none">
            <a:spAutoFit/>
          </a:bodyPr>
          <a:lstStyle/>
          <a:p>
            <a:r>
              <a:rPr lang="en-US" dirty="0">
                <a:latin typeface="Arial" panose="020B0604020202020204" pitchFamily="34" charset="0"/>
                <a:cs typeface="Arial" panose="020B0604020202020204" pitchFamily="34" charset="0"/>
              </a:rPr>
              <a:t>(IRF: increased relative frequency, DRF: decreased relative frequency)</a:t>
            </a:r>
          </a:p>
        </p:txBody>
      </p:sp>
      <p:sp>
        <p:nvSpPr>
          <p:cNvPr id="8" name="Rectangle 7">
            <a:extLst>
              <a:ext uri="{FF2B5EF4-FFF2-40B4-BE49-F238E27FC236}">
                <a16:creationId xmlns:a16="http://schemas.microsoft.com/office/drawing/2014/main" id="{E130A74A-964B-9F4D-8F6C-EC172E870FAB}"/>
              </a:ext>
            </a:extLst>
          </p:cNvPr>
          <p:cNvSpPr/>
          <p:nvPr/>
        </p:nvSpPr>
        <p:spPr>
          <a:xfrm>
            <a:off x="7230827" y="1037122"/>
            <a:ext cx="5007333" cy="461665"/>
          </a:xfrm>
          <a:prstGeom prst="rect">
            <a:avLst/>
          </a:prstGeom>
        </p:spPr>
        <p:txBody>
          <a:bodyPr wrap="none">
            <a:spAutoFit/>
          </a:bodyPr>
          <a:lstStyle/>
          <a:p>
            <a:r>
              <a:rPr lang="en-US" dirty="0">
                <a:latin typeface="Arial" panose="020B0604020202020204" pitchFamily="34" charset="0"/>
                <a:cs typeface="Arial" panose="020B0604020202020204" pitchFamily="34" charset="0"/>
              </a:rPr>
              <a:t>Differentially expressed genes in IP</a:t>
            </a:r>
          </a:p>
        </p:txBody>
      </p:sp>
      <p:sp>
        <p:nvSpPr>
          <p:cNvPr id="9" name="Rectangle 8">
            <a:extLst>
              <a:ext uri="{FF2B5EF4-FFF2-40B4-BE49-F238E27FC236}">
                <a16:creationId xmlns:a16="http://schemas.microsoft.com/office/drawing/2014/main" id="{EE4FAF30-08E0-5D49-B174-B33DE6D302BA}"/>
              </a:ext>
            </a:extLst>
          </p:cNvPr>
          <p:cNvSpPr/>
          <p:nvPr/>
        </p:nvSpPr>
        <p:spPr bwMode="auto">
          <a:xfrm>
            <a:off x="117077" y="1316182"/>
            <a:ext cx="256996" cy="41563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0" name="Rectangle 9">
            <a:extLst>
              <a:ext uri="{FF2B5EF4-FFF2-40B4-BE49-F238E27FC236}">
                <a16:creationId xmlns:a16="http://schemas.microsoft.com/office/drawing/2014/main" id="{F762EA0E-5E4E-1844-BD11-766514116319}"/>
              </a:ext>
            </a:extLst>
          </p:cNvPr>
          <p:cNvSpPr/>
          <p:nvPr/>
        </p:nvSpPr>
        <p:spPr bwMode="auto">
          <a:xfrm>
            <a:off x="6616985" y="1286647"/>
            <a:ext cx="256996" cy="41563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068677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63FA6F-1553-E146-9428-D6857347FDCA}"/>
              </a:ext>
            </a:extLst>
          </p:cNvPr>
          <p:cNvSpPr>
            <a:spLocks noGrp="1"/>
          </p:cNvSpPr>
          <p:nvPr>
            <p:ph type="title"/>
          </p:nvPr>
        </p:nvSpPr>
        <p:spPr/>
        <p:txBody>
          <a:bodyPr/>
          <a:lstStyle/>
          <a:p>
            <a:r>
              <a:rPr lang="en-US"/>
              <a:t>Summary</a:t>
            </a:r>
          </a:p>
        </p:txBody>
      </p:sp>
      <p:sp>
        <p:nvSpPr>
          <p:cNvPr id="6" name="Content Placeholder 5">
            <a:extLst>
              <a:ext uri="{FF2B5EF4-FFF2-40B4-BE49-F238E27FC236}">
                <a16:creationId xmlns:a16="http://schemas.microsoft.com/office/drawing/2014/main" id="{C5B1BD8F-C454-6A49-ABA6-158818B6FACD}"/>
              </a:ext>
            </a:extLst>
          </p:cNvPr>
          <p:cNvSpPr>
            <a:spLocks noGrp="1"/>
          </p:cNvSpPr>
          <p:nvPr>
            <p:ph idx="1"/>
          </p:nvPr>
        </p:nvSpPr>
        <p:spPr/>
        <p:txBody>
          <a:bodyPr/>
          <a:lstStyle/>
          <a:p>
            <a:pPr marL="457200" indent="-457200" eaLnBrk="1" hangingPunct="1">
              <a:lnSpc>
                <a:spcPct val="90000"/>
              </a:lnSpc>
              <a:spcBef>
                <a:spcPts val="1000"/>
              </a:spcBef>
              <a:spcAft>
                <a:spcPts val="200"/>
              </a:spcAft>
              <a:buClrTx/>
              <a:buFont typeface="Arial" panose="020B0604020202020204" pitchFamily="34" charset="0"/>
              <a:buChar char="•"/>
              <a:defRPr/>
            </a:pPr>
            <a:r>
              <a:rPr lang="en-US" altLang="en-US" dirty="0">
                <a:solidFill>
                  <a:schemeClr val="tx1"/>
                </a:solidFill>
              </a:rPr>
              <a:t>Clonal diversity of CD8</a:t>
            </a:r>
            <a:r>
              <a:rPr lang="en-US" altLang="en-US" baseline="30000" dirty="0">
                <a:solidFill>
                  <a:schemeClr val="tx1"/>
                </a:solidFill>
              </a:rPr>
              <a:t>+</a:t>
            </a:r>
            <a:r>
              <a:rPr lang="en-US" altLang="en-US" dirty="0">
                <a:solidFill>
                  <a:schemeClr val="tx1"/>
                </a:solidFill>
              </a:rPr>
              <a:t> CAR-T cells decreased after infusion.</a:t>
            </a:r>
          </a:p>
          <a:p>
            <a:pPr eaLnBrk="1" hangingPunct="1">
              <a:lnSpc>
                <a:spcPct val="90000"/>
              </a:lnSpc>
              <a:spcBef>
                <a:spcPts val="1000"/>
              </a:spcBef>
              <a:spcAft>
                <a:spcPts val="200"/>
              </a:spcAft>
              <a:buClrTx/>
              <a:buFontTx/>
              <a:buChar char="•"/>
              <a:defRPr/>
            </a:pPr>
            <a:endParaRPr lang="en-US" altLang="en-US" sz="700" dirty="0">
              <a:solidFill>
                <a:schemeClr val="tx1"/>
              </a:solidFill>
            </a:endParaRPr>
          </a:p>
          <a:p>
            <a:pPr marL="457200" indent="-457200" eaLnBrk="1" hangingPunct="1">
              <a:lnSpc>
                <a:spcPct val="90000"/>
              </a:lnSpc>
              <a:spcBef>
                <a:spcPts val="1000"/>
              </a:spcBef>
              <a:spcAft>
                <a:spcPts val="200"/>
              </a:spcAft>
              <a:buClrTx/>
              <a:buFont typeface="Arial" panose="020B0604020202020204" pitchFamily="34" charset="0"/>
              <a:buChar char="•"/>
              <a:defRPr/>
            </a:pPr>
            <a:r>
              <a:rPr lang="en-US" altLang="en-US" dirty="0">
                <a:solidFill>
                  <a:schemeClr val="tx1"/>
                </a:solidFill>
              </a:rPr>
              <a:t>Individual CD8</a:t>
            </a:r>
            <a:r>
              <a:rPr lang="en-US" altLang="en-US" baseline="30000" dirty="0">
                <a:solidFill>
                  <a:schemeClr val="tx1"/>
                </a:solidFill>
              </a:rPr>
              <a:t>+ </a:t>
            </a:r>
            <a:r>
              <a:rPr lang="en-US" altLang="en-US" dirty="0">
                <a:solidFill>
                  <a:schemeClr val="tx1"/>
                </a:solidFill>
              </a:rPr>
              <a:t>CAR-T cell clones can exhibit distinct kinetics after    infusion. </a:t>
            </a:r>
          </a:p>
          <a:p>
            <a:pPr eaLnBrk="1" hangingPunct="1">
              <a:lnSpc>
                <a:spcPct val="90000"/>
              </a:lnSpc>
              <a:spcBef>
                <a:spcPts val="1000"/>
              </a:spcBef>
              <a:spcAft>
                <a:spcPts val="200"/>
              </a:spcAft>
              <a:buClrTx/>
              <a:buFontTx/>
              <a:buChar char="•"/>
              <a:defRPr/>
            </a:pPr>
            <a:endParaRPr lang="en-US" altLang="en-US" sz="700" dirty="0">
              <a:solidFill>
                <a:schemeClr val="tx1"/>
              </a:solidFill>
            </a:endParaRPr>
          </a:p>
          <a:p>
            <a:pPr marL="457200" indent="-457200" eaLnBrk="1" hangingPunct="1">
              <a:lnSpc>
                <a:spcPct val="90000"/>
              </a:lnSpc>
              <a:spcBef>
                <a:spcPts val="1000"/>
              </a:spcBef>
              <a:spcAft>
                <a:spcPts val="200"/>
              </a:spcAft>
              <a:buClrTx/>
              <a:buFont typeface="Arial" panose="020B0604020202020204" pitchFamily="34" charset="0"/>
              <a:buChar char="•"/>
              <a:defRPr/>
            </a:pPr>
            <a:r>
              <a:rPr lang="en-US" altLang="en-US" dirty="0">
                <a:solidFill>
                  <a:schemeClr val="tx1"/>
                </a:solidFill>
              </a:rPr>
              <a:t>CD8</a:t>
            </a:r>
            <a:r>
              <a:rPr lang="en-US" altLang="en-US" baseline="30000" dirty="0">
                <a:solidFill>
                  <a:schemeClr val="tx1"/>
                </a:solidFill>
              </a:rPr>
              <a:t>+ </a:t>
            </a:r>
            <a:r>
              <a:rPr lang="en-US" altLang="en-US" dirty="0">
                <a:solidFill>
                  <a:schemeClr val="tx1"/>
                </a:solidFill>
              </a:rPr>
              <a:t>CAR-T cells in the infusion product were transcriptionally heterogeneous</a:t>
            </a:r>
            <a:endParaRPr lang="en-US" altLang="en-US" sz="700" dirty="0">
              <a:solidFill>
                <a:schemeClr val="tx1"/>
              </a:solidFill>
            </a:endParaRPr>
          </a:p>
          <a:p>
            <a:pPr marL="457200" indent="-457200" eaLnBrk="1" hangingPunct="1">
              <a:lnSpc>
                <a:spcPct val="90000"/>
              </a:lnSpc>
              <a:spcBef>
                <a:spcPts val="1000"/>
              </a:spcBef>
              <a:spcAft>
                <a:spcPts val="200"/>
              </a:spcAft>
              <a:buClrTx/>
              <a:buFont typeface="Arial" panose="020B0604020202020204" pitchFamily="34" charset="0"/>
              <a:buChar char="•"/>
              <a:defRPr/>
            </a:pPr>
            <a:r>
              <a:rPr lang="en-US" altLang="en-US" dirty="0">
                <a:solidFill>
                  <a:schemeClr val="tx1"/>
                </a:solidFill>
              </a:rPr>
              <a:t>This heterogeneity contributes to clonal behavior after infusion.  </a:t>
            </a:r>
            <a:endParaRPr lang="en-US" altLang="en-US" sz="700" dirty="0">
              <a:solidFill>
                <a:schemeClr val="tx1"/>
              </a:solidFill>
            </a:endParaRPr>
          </a:p>
          <a:p>
            <a:endParaRPr lang="en-US" dirty="0"/>
          </a:p>
        </p:txBody>
      </p:sp>
      <p:sp>
        <p:nvSpPr>
          <p:cNvPr id="4" name="Slide Number Placeholder 3">
            <a:extLst>
              <a:ext uri="{FF2B5EF4-FFF2-40B4-BE49-F238E27FC236}">
                <a16:creationId xmlns:a16="http://schemas.microsoft.com/office/drawing/2014/main" id="{261C7743-D95F-0A45-8DD6-5AB2F7D5482E}"/>
              </a:ext>
            </a:extLst>
          </p:cNvPr>
          <p:cNvSpPr>
            <a:spLocks noGrp="1"/>
          </p:cNvSpPr>
          <p:nvPr>
            <p:ph type="sldNum" sz="quarter" idx="12"/>
          </p:nvPr>
        </p:nvSpPr>
        <p:spPr/>
        <p:txBody>
          <a:bodyPr/>
          <a:lstStyle/>
          <a:p>
            <a:fld id="{86CB4B4D-7CA3-9044-876B-883B54F8677D}" type="slidenum">
              <a:rPr lang="en-US" smtClean="0"/>
              <a:t>61</a:t>
            </a:fld>
            <a:endParaRPr lang="en-US"/>
          </a:p>
        </p:txBody>
      </p:sp>
    </p:spTree>
    <p:extLst>
      <p:ext uri="{BB962C8B-B14F-4D97-AF65-F5344CB8AC3E}">
        <p14:creationId xmlns:p14="http://schemas.microsoft.com/office/powerpoint/2010/main" val="2043495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D5C8-4180-8048-BDEA-983645D4F5C9}"/>
              </a:ext>
            </a:extLst>
          </p:cNvPr>
          <p:cNvSpPr>
            <a:spLocks noGrp="1"/>
          </p:cNvSpPr>
          <p:nvPr>
            <p:ph type="title"/>
          </p:nvPr>
        </p:nvSpPr>
        <p:spPr/>
        <p:txBody>
          <a:bodyPr/>
          <a:lstStyle/>
          <a:p>
            <a:r>
              <a:rPr lang="en-US" dirty="0"/>
              <a:t>What’s next? </a:t>
            </a:r>
          </a:p>
        </p:txBody>
      </p:sp>
      <p:sp>
        <p:nvSpPr>
          <p:cNvPr id="3" name="Text Placeholder 2">
            <a:extLst>
              <a:ext uri="{FF2B5EF4-FFF2-40B4-BE49-F238E27FC236}">
                <a16:creationId xmlns:a16="http://schemas.microsoft.com/office/drawing/2014/main" id="{DC936578-D877-144D-9D8A-CE9391A9FD29}"/>
              </a:ext>
            </a:extLst>
          </p:cNvPr>
          <p:cNvSpPr>
            <a:spLocks noGrp="1"/>
          </p:cNvSpPr>
          <p:nvPr>
            <p:ph type="body" sz="quarter" idx="12"/>
          </p:nvPr>
        </p:nvSpPr>
        <p:spPr/>
        <p:txBody>
          <a:bodyPr numCol="1"/>
          <a:lstStyle/>
          <a:p>
            <a:pPr marL="457200" indent="-457200">
              <a:buFont typeface="Arial" panose="020B0604020202020204" pitchFamily="34" charset="0"/>
              <a:buChar char="•"/>
            </a:pPr>
            <a:r>
              <a:rPr lang="en-US" dirty="0"/>
              <a:t>Apply FAUST to more data including CITE-seq</a:t>
            </a:r>
          </a:p>
          <a:p>
            <a:pPr marL="573088" lvl="1" indent="-457200">
              <a:buFont typeface="Arial" panose="020B0604020202020204" pitchFamily="34" charset="0"/>
              <a:buChar char="•"/>
            </a:pPr>
            <a:r>
              <a:rPr lang="en-US" dirty="0"/>
              <a:t>Leverage public databases (e.g. </a:t>
            </a:r>
            <a:r>
              <a:rPr lang="en-US" dirty="0" err="1"/>
              <a:t>ImmuneSpace</a:t>
            </a:r>
            <a:r>
              <a:rPr lang="en-US" dirty="0"/>
              <a:t>)</a:t>
            </a:r>
          </a:p>
          <a:p>
            <a:pPr marL="457200" indent="-457200">
              <a:buFont typeface="Arial" panose="020B0604020202020204" pitchFamily="34" charset="0"/>
              <a:buChar char="•"/>
            </a:pPr>
            <a:r>
              <a:rPr lang="en-US" dirty="0"/>
              <a:t>Collaboration with the Allen Institute for Immunology</a:t>
            </a:r>
          </a:p>
          <a:p>
            <a:pPr marL="457200" indent="-457200">
              <a:buFont typeface="Arial" panose="020B0604020202020204" pitchFamily="34" charset="0"/>
              <a:buChar char="•"/>
            </a:pPr>
            <a:r>
              <a:rPr lang="en-US" dirty="0"/>
              <a:t>New collaboration with SCRI around CD19 CAR-T cell therapies</a:t>
            </a:r>
          </a:p>
          <a:p>
            <a:pPr marL="457200" indent="-457200">
              <a:buFont typeface="Arial" panose="020B0604020202020204" pitchFamily="34" charset="0"/>
              <a:buChar char="•"/>
            </a:pPr>
            <a:r>
              <a:rPr lang="en-US" dirty="0"/>
              <a:t>Explore new single-cell technologies (e.g. spatial profiling)</a:t>
            </a:r>
          </a:p>
          <a:p>
            <a:pPr marL="457200" indent="-457200">
              <a:buFont typeface="Arial" panose="020B0604020202020204" pitchFamily="34" charset="0"/>
              <a:buChar char="•"/>
            </a:pPr>
            <a:r>
              <a:rPr lang="en-US" dirty="0"/>
              <a:t>Human Immunology Project Consortium, Gates Foundation</a:t>
            </a:r>
          </a:p>
          <a:p>
            <a:pPr marL="573088" lvl="1" indent="-457200">
              <a:buFont typeface="Arial" panose="020B0604020202020204" pitchFamily="34" charset="0"/>
              <a:buChar char="•"/>
            </a:pPr>
            <a:r>
              <a:rPr lang="en-US" dirty="0"/>
              <a:t>Immune correlates studies of vaccine efficacy for TB, Malaria and HIV</a:t>
            </a:r>
          </a:p>
          <a:p>
            <a:pPr marL="457200" indent="-457200">
              <a:buFont typeface="Arial" panose="020B0604020202020204" pitchFamily="34" charset="0"/>
              <a:buChar char="•"/>
            </a:pPr>
            <a:r>
              <a:rPr lang="en-US" dirty="0"/>
              <a:t>Seed Networks for the Human Cell Atlas</a:t>
            </a:r>
          </a:p>
          <a:p>
            <a:pPr marL="573088" lvl="1" indent="-457200">
              <a:buFont typeface="Arial" panose="020B0604020202020204" pitchFamily="34" charset="0"/>
              <a:buChar char="•"/>
            </a:pPr>
            <a:r>
              <a:rPr lang="en-US" dirty="0"/>
              <a:t>Single-cell epigenomics using CUT&amp;TAG; Single-cell multi-omics (e.g. CITE-seq)</a:t>
            </a:r>
          </a:p>
          <a:p>
            <a:pPr marL="457200" indent="-457200">
              <a:buFont typeface="Arial" panose="020B0604020202020204" pitchFamily="34" charset="0"/>
              <a:buChar char="•"/>
            </a:pPr>
            <a:r>
              <a:rPr lang="en-US" dirty="0"/>
              <a:t>Translational Data Science IRC</a:t>
            </a:r>
          </a:p>
        </p:txBody>
      </p:sp>
      <p:sp>
        <p:nvSpPr>
          <p:cNvPr id="4" name="Footer Placeholder 3">
            <a:extLst>
              <a:ext uri="{FF2B5EF4-FFF2-40B4-BE49-F238E27FC236}">
                <a16:creationId xmlns:a16="http://schemas.microsoft.com/office/drawing/2014/main" id="{A4323DB5-FE30-FC41-B61C-358E785C89F4}"/>
              </a:ext>
            </a:extLst>
          </p:cNvPr>
          <p:cNvSpPr>
            <a:spLocks noGrp="1"/>
          </p:cNvSpPr>
          <p:nvPr>
            <p:ph type="ftr" sz="quarter" idx="13"/>
          </p:nvPr>
        </p:nvSpPr>
        <p:spPr/>
        <p:txBody>
          <a:bodyPr/>
          <a:lstStyle/>
          <a:p>
            <a:pPr>
              <a:defRPr/>
            </a:pPr>
            <a:endParaRPr lang="en-US" altLang="en-US"/>
          </a:p>
        </p:txBody>
      </p:sp>
      <p:sp>
        <p:nvSpPr>
          <p:cNvPr id="5" name="Slide Number Placeholder 4">
            <a:extLst>
              <a:ext uri="{FF2B5EF4-FFF2-40B4-BE49-F238E27FC236}">
                <a16:creationId xmlns:a16="http://schemas.microsoft.com/office/drawing/2014/main" id="{46DB6DFB-9E4F-B94F-BDBE-1AB4C3677F72}"/>
              </a:ext>
            </a:extLst>
          </p:cNvPr>
          <p:cNvSpPr>
            <a:spLocks noGrp="1"/>
          </p:cNvSpPr>
          <p:nvPr>
            <p:ph type="sldNum" sz="quarter" idx="14"/>
          </p:nvPr>
        </p:nvSpPr>
        <p:spPr/>
        <p:txBody>
          <a:bodyPr/>
          <a:lstStyle/>
          <a:p>
            <a:pPr>
              <a:defRPr/>
            </a:pPr>
            <a:fld id="{099469B7-C9AA-B643-8A43-E8BD8393885D}" type="slidenum">
              <a:rPr lang="en-US" altLang="en-US" smtClean="0"/>
              <a:pPr>
                <a:defRPr/>
              </a:pPr>
              <a:t>62</a:t>
            </a:fld>
            <a:endParaRPr lang="en-US" altLang="en-US"/>
          </a:p>
        </p:txBody>
      </p:sp>
    </p:spTree>
    <p:extLst>
      <p:ext uri="{BB962C8B-B14F-4D97-AF65-F5344CB8AC3E}">
        <p14:creationId xmlns:p14="http://schemas.microsoft.com/office/powerpoint/2010/main" val="1866096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en-US">
                <a:ea typeface="ヒラギノ角ゴ Pro W3" charset="-128"/>
              </a:rPr>
              <a:t>Acknowledgments</a:t>
            </a:r>
          </a:p>
        </p:txBody>
      </p:sp>
      <p:sp>
        <p:nvSpPr>
          <p:cNvPr id="3" name="Text Placeholder 2"/>
          <p:cNvSpPr>
            <a:spLocks noGrp="1"/>
          </p:cNvSpPr>
          <p:nvPr>
            <p:ph type="body" sz="quarter" idx="12"/>
          </p:nvPr>
        </p:nvSpPr>
        <p:spPr>
          <a:xfrm>
            <a:off x="611719" y="1261871"/>
            <a:ext cx="10056282" cy="5231004"/>
          </a:xfrm>
          <a:extLst>
            <a:ext uri="{909E8E84-426E-40dd-AFC4-6F175D3DCCD1}"/>
            <a:ext uri="{91240B29-F687-4f45-9708-019B960494DF}"/>
            <a:ext uri="{AF507438-7753-43e0-B8FC-AC1667EBCBE1}"/>
          </a:extLst>
        </p:spPr>
        <p:txBody>
          <a:bodyPr>
            <a:noAutofit/>
          </a:bodyPr>
          <a:lstStyle/>
          <a:p>
            <a:pPr marL="457200" indent="-457200">
              <a:buFont typeface="Arial" charset="0"/>
              <a:buChar char="•"/>
              <a:defRPr/>
            </a:pPr>
            <a:r>
              <a:rPr lang="en-US" sz="1800" u="sng" dirty="0"/>
              <a:t>Gottardo Lab:</a:t>
            </a:r>
            <a:r>
              <a:rPr lang="en-US" sz="1800" dirty="0"/>
              <a:t> Andrew McDavid (Alumni), Lynn Lin (Alumni), Greg </a:t>
            </a:r>
            <a:r>
              <a:rPr lang="en-US" sz="1800" dirty="0" err="1"/>
              <a:t>Finak</a:t>
            </a:r>
            <a:r>
              <a:rPr lang="en-US" sz="1800" dirty="0"/>
              <a:t>, Masanao </a:t>
            </a:r>
            <a:r>
              <a:rPr lang="en-US" sz="1800" dirty="0" err="1"/>
              <a:t>Yajima</a:t>
            </a:r>
            <a:r>
              <a:rPr lang="en-US" sz="1800" dirty="0"/>
              <a:t> (Alumni), Valentin </a:t>
            </a:r>
            <a:r>
              <a:rPr lang="en-US" sz="1800" dirty="0" err="1"/>
              <a:t>Voillet</a:t>
            </a:r>
            <a:r>
              <a:rPr lang="en-US" sz="1800" dirty="0"/>
              <a:t>, Evan Greene, Mike Jiang, Rob Amezquita, Etienne Becht, Ju Yeong Kim, Evan Henrich, Chad Young, </a:t>
            </a:r>
            <a:r>
              <a:rPr lang="en-US" sz="1800" dirty="0" err="1"/>
              <a:t>Phu</a:t>
            </a:r>
            <a:r>
              <a:rPr lang="en-US" sz="1800" dirty="0"/>
              <a:t> Van, Jake Wagner, Helen Miller, Jason Taylor, Xing Ren, Carl </a:t>
            </a:r>
            <a:r>
              <a:rPr lang="en-US" sz="1800" dirty="0" err="1"/>
              <a:t>Murie</a:t>
            </a:r>
            <a:endParaRPr lang="en-US" sz="1800" dirty="0"/>
          </a:p>
          <a:p>
            <a:pPr marL="457200" indent="-457200">
              <a:buFont typeface="Arial" charset="0"/>
              <a:buChar char="•"/>
              <a:defRPr/>
            </a:pPr>
            <a:r>
              <a:rPr lang="en-US" sz="1800" u="sng" dirty="0"/>
              <a:t>Collaborators</a:t>
            </a:r>
            <a:br>
              <a:rPr lang="en-US" sz="1800" u="sng" dirty="0"/>
            </a:br>
            <a:r>
              <a:rPr lang="en-US" sz="1800" dirty="0"/>
              <a:t>Fred Hutch: Martin </a:t>
            </a:r>
            <a:r>
              <a:rPr lang="en-US" sz="1800" dirty="0" err="1"/>
              <a:t>Prlic</a:t>
            </a:r>
            <a:r>
              <a:rPr lang="en-US" sz="1800" dirty="0"/>
              <a:t>, Evan Newell, Cameron Turtle, Steve De Rosa, Julie McElrath, Kelly Paulson, Aude </a:t>
            </a:r>
            <a:r>
              <a:rPr lang="en-US" sz="1800" dirty="0" err="1"/>
              <a:t>Chapuis</a:t>
            </a:r>
            <a:r>
              <a:rPr lang="en-US" sz="1800" dirty="0"/>
              <a:t>, Jason </a:t>
            </a:r>
            <a:r>
              <a:rPr lang="en-US" sz="1800" dirty="0" err="1"/>
              <a:t>Bielas</a:t>
            </a:r>
            <a:r>
              <a:rPr lang="en-US" sz="1800" dirty="0"/>
              <a:t>, Paul Nghiem, Stan Riddell, Phil Greenberg</a:t>
            </a:r>
            <a:br>
              <a:rPr lang="en-US" sz="1800" dirty="0"/>
            </a:br>
            <a:r>
              <a:rPr lang="en-US" sz="1800" dirty="0"/>
              <a:t>BRI: Peter </a:t>
            </a:r>
            <a:r>
              <a:rPr lang="en-US" sz="1800" dirty="0" err="1"/>
              <a:t>Linsley</a:t>
            </a:r>
            <a:br>
              <a:rPr lang="en-US" sz="1800" dirty="0"/>
            </a:br>
            <a:r>
              <a:rPr lang="en-US" sz="1800" dirty="0"/>
              <a:t>Broad: Alex </a:t>
            </a:r>
            <a:r>
              <a:rPr lang="en-US" sz="1800" dirty="0" err="1"/>
              <a:t>Shalek</a:t>
            </a:r>
            <a:br>
              <a:rPr lang="en-US" sz="1800" u="sng" dirty="0"/>
            </a:br>
            <a:endParaRPr lang="en-US" sz="1800" u="sng" dirty="0"/>
          </a:p>
          <a:p>
            <a:pPr marL="457200" indent="-457200">
              <a:buFont typeface="Arial" charset="0"/>
              <a:buChar char="•"/>
              <a:defRPr/>
            </a:pPr>
            <a:r>
              <a:rPr lang="en-US" sz="1800" u="sng" dirty="0"/>
              <a:t>VISC team:</a:t>
            </a:r>
            <a:r>
              <a:rPr lang="en-US" sz="1800" dirty="0"/>
              <a:t> Eva Cheung, Michelle Cheung</a:t>
            </a:r>
          </a:p>
          <a:p>
            <a:pPr marL="457200" indent="-457200">
              <a:buFont typeface="Arial" charset="0"/>
              <a:buChar char="•"/>
              <a:defRPr/>
            </a:pPr>
            <a:r>
              <a:rPr lang="en-US" sz="1800" u="sng" dirty="0"/>
              <a:t>IRC:</a:t>
            </a:r>
            <a:r>
              <a:rPr lang="en-US" sz="1800" dirty="0"/>
              <a:t> Marion </a:t>
            </a:r>
            <a:r>
              <a:rPr lang="en-US" sz="1800" dirty="0" err="1"/>
              <a:t>Dorer</a:t>
            </a:r>
            <a:r>
              <a:rPr lang="en-US" sz="1800" dirty="0"/>
              <a:t>, Sheila Charles</a:t>
            </a:r>
          </a:p>
          <a:p>
            <a:pPr marL="457200" indent="-457200">
              <a:buFont typeface="Arial" charset="0"/>
              <a:buChar char="•"/>
              <a:defRPr/>
            </a:pPr>
            <a:endParaRPr lang="en-US" sz="1800" dirty="0"/>
          </a:p>
          <a:p>
            <a:pPr marL="457200" indent="-457200">
              <a:buFont typeface="Arial" charset="0"/>
              <a:buChar char="•"/>
              <a:defRPr/>
            </a:pPr>
            <a:r>
              <a:rPr lang="en-US" sz="1800" u="sng" dirty="0"/>
              <a:t>HDC and </a:t>
            </a:r>
            <a:r>
              <a:rPr lang="en-US" sz="1800" u="sng" dirty="0" err="1"/>
              <a:t>SciComp</a:t>
            </a:r>
            <a:endParaRPr lang="en-US" sz="1800" u="sng" dirty="0"/>
          </a:p>
          <a:p>
            <a:pPr marL="457200" indent="-457200">
              <a:buFont typeface="Arial" charset="0"/>
              <a:buChar char="•"/>
              <a:defRPr/>
            </a:pPr>
            <a:endParaRPr lang="en-US" sz="1800" u="sng" dirty="0"/>
          </a:p>
          <a:p>
            <a:pPr marL="457200" indent="-457200">
              <a:buFont typeface="Arial" charset="0"/>
              <a:buChar char="•"/>
              <a:defRPr/>
            </a:pPr>
            <a:r>
              <a:rPr lang="en-US" sz="1800" u="sng" dirty="0"/>
              <a:t>Funding:</a:t>
            </a:r>
            <a:r>
              <a:rPr lang="en-US" sz="1800" dirty="0"/>
              <a:t> </a:t>
            </a:r>
            <a:br>
              <a:rPr lang="en-US" sz="1800" dirty="0"/>
            </a:br>
            <a:r>
              <a:rPr lang="en-US" sz="1800" b="1" dirty="0"/>
              <a:t>NIH</a:t>
            </a:r>
            <a:r>
              <a:rPr lang="en-US" sz="1800" dirty="0"/>
              <a:t> (HIV Vaccine Trials Network, Human Immunology Project Consortium, Bioconductor) </a:t>
            </a:r>
            <a:br>
              <a:rPr lang="en-US" sz="1800" dirty="0"/>
            </a:br>
            <a:r>
              <a:rPr lang="en-US" sz="1800" b="1" dirty="0"/>
              <a:t>Gates Foundation </a:t>
            </a:r>
            <a:r>
              <a:rPr lang="en-US" sz="1800" dirty="0"/>
              <a:t>(Collaboration for AIDS Vaccine Discovery, GHVAP)</a:t>
            </a:r>
            <a:br>
              <a:rPr lang="en-US" sz="1800" dirty="0"/>
            </a:br>
            <a:r>
              <a:rPr lang="en-US" sz="1800" b="1" dirty="0"/>
              <a:t>Fred Hutch and Bezos Family Foundation</a:t>
            </a:r>
            <a:br>
              <a:rPr lang="en-US" sz="1800" b="1" dirty="0"/>
            </a:br>
            <a:r>
              <a:rPr lang="en-US" sz="1800" b="1" dirty="0"/>
              <a:t>European Union's Horizon 2020 </a:t>
            </a:r>
            <a:r>
              <a:rPr lang="en-US" sz="1800" dirty="0"/>
              <a:t>(European HIV Alliance)</a:t>
            </a:r>
            <a:br>
              <a:rPr lang="en-US" sz="1800" dirty="0"/>
            </a:br>
            <a:r>
              <a:rPr lang="en-US" sz="1800" b="1" dirty="0"/>
              <a:t>Chang Zuckerberg Initiative</a:t>
            </a:r>
            <a:br>
              <a:rPr lang="en-US" sz="1800" b="1" dirty="0"/>
            </a:br>
            <a:r>
              <a:rPr lang="en-US" sz="1800" b="1" dirty="0"/>
              <a:t>J. Orin Edson Foundation </a:t>
            </a:r>
          </a:p>
          <a:p>
            <a:pPr marL="457200" indent="-457200">
              <a:buFont typeface="Arial" charset="0"/>
              <a:buChar char="•"/>
              <a:defRPr/>
            </a:pPr>
            <a:r>
              <a:rPr lang="en-US" sz="1800" b="1" dirty="0"/>
              <a:t>IIRC 10X pilot project</a:t>
            </a:r>
          </a:p>
        </p:txBody>
      </p:sp>
      <p:sp>
        <p:nvSpPr>
          <p:cNvPr id="2" name="Footer Placeholder 1"/>
          <p:cNvSpPr>
            <a:spLocks noGrp="1"/>
          </p:cNvSpPr>
          <p:nvPr>
            <p:ph type="ftr" sz="quarter" idx="13"/>
          </p:nvPr>
        </p:nvSpPr>
        <p:spPr/>
        <p:txBody>
          <a:bodyPr/>
          <a:lstStyle/>
          <a:p>
            <a:pPr>
              <a:defRPr/>
            </a:pPr>
            <a:endParaRPr lang="en-US" altLang="en-US"/>
          </a:p>
        </p:txBody>
      </p:sp>
      <p:sp>
        <p:nvSpPr>
          <p:cNvPr id="44036" name="Slide Number Placeholder 4"/>
          <p:cNvSpPr>
            <a:spLocks noGrp="1"/>
          </p:cNvSpPr>
          <p:nvPr>
            <p:ph type="sldNum" sz="quarter" idx="1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ヒラギノ角ゴ Pro W3" charset="-128"/>
              </a:defRPr>
            </a:lvl1pPr>
            <a:lvl2pPr marL="742950" indent="-285750">
              <a:defRPr sz="2400">
                <a:solidFill>
                  <a:schemeClr val="tx1"/>
                </a:solidFill>
                <a:latin typeface="Times New Roman" charset="0"/>
                <a:ea typeface="ヒラギノ角ゴ Pro W3" charset="-128"/>
              </a:defRPr>
            </a:lvl2pPr>
            <a:lvl3pPr marL="1143000" indent="-228600">
              <a:defRPr sz="2400">
                <a:solidFill>
                  <a:schemeClr val="tx1"/>
                </a:solidFill>
                <a:latin typeface="Times New Roman" charset="0"/>
                <a:ea typeface="ヒラギノ角ゴ Pro W3" charset="-128"/>
              </a:defRPr>
            </a:lvl3pPr>
            <a:lvl4pPr marL="1600200" indent="-228600">
              <a:defRPr sz="2400">
                <a:solidFill>
                  <a:schemeClr val="tx1"/>
                </a:solidFill>
                <a:latin typeface="Times New Roman" charset="0"/>
                <a:ea typeface="ヒラギノ角ゴ Pro W3" charset="-128"/>
              </a:defRPr>
            </a:lvl4pPr>
            <a:lvl5pPr marL="2057400" indent="-228600">
              <a:defRPr sz="2400">
                <a:solidFill>
                  <a:schemeClr val="tx1"/>
                </a:solidFill>
                <a:latin typeface="Times New Roman" charset="0"/>
                <a:ea typeface="ヒラギノ角ゴ Pro W3" charset="-128"/>
              </a:defRPr>
            </a:lvl5pPr>
            <a:lvl6pPr marL="2514600" indent="-228600" eaLnBrk="0" fontAlgn="base" hangingPunct="0">
              <a:spcBef>
                <a:spcPct val="0"/>
              </a:spcBef>
              <a:spcAft>
                <a:spcPct val="0"/>
              </a:spcAft>
              <a:defRPr sz="2400">
                <a:solidFill>
                  <a:schemeClr val="tx1"/>
                </a:solidFill>
                <a:latin typeface="Times New Roman" charset="0"/>
                <a:ea typeface="ヒラギノ角ゴ Pro W3" charset="-128"/>
              </a:defRPr>
            </a:lvl6pPr>
            <a:lvl7pPr marL="2971800" indent="-228600" eaLnBrk="0" fontAlgn="base" hangingPunct="0">
              <a:spcBef>
                <a:spcPct val="0"/>
              </a:spcBef>
              <a:spcAft>
                <a:spcPct val="0"/>
              </a:spcAft>
              <a:defRPr sz="2400">
                <a:solidFill>
                  <a:schemeClr val="tx1"/>
                </a:solidFill>
                <a:latin typeface="Times New Roman" charset="0"/>
                <a:ea typeface="ヒラギノ角ゴ Pro W3" charset="-128"/>
              </a:defRPr>
            </a:lvl7pPr>
            <a:lvl8pPr marL="3429000" indent="-228600" eaLnBrk="0" fontAlgn="base" hangingPunct="0">
              <a:spcBef>
                <a:spcPct val="0"/>
              </a:spcBef>
              <a:spcAft>
                <a:spcPct val="0"/>
              </a:spcAft>
              <a:defRPr sz="2400">
                <a:solidFill>
                  <a:schemeClr val="tx1"/>
                </a:solidFill>
                <a:latin typeface="Times New Roman" charset="0"/>
                <a:ea typeface="ヒラギノ角ゴ Pro W3" charset="-128"/>
              </a:defRPr>
            </a:lvl8pPr>
            <a:lvl9pPr marL="3886200" indent="-228600" eaLnBrk="0" fontAlgn="base" hangingPunct="0">
              <a:spcBef>
                <a:spcPct val="0"/>
              </a:spcBef>
              <a:spcAft>
                <a:spcPct val="0"/>
              </a:spcAft>
              <a:defRPr sz="2400">
                <a:solidFill>
                  <a:schemeClr val="tx1"/>
                </a:solidFill>
                <a:latin typeface="Times New Roman" charset="0"/>
                <a:ea typeface="ヒラギノ角ゴ Pro W3" charset="-128"/>
              </a:defRPr>
            </a:lvl9pPr>
          </a:lstStyle>
          <a:p>
            <a:fld id="{6AB5DC2F-70F1-384A-9C4E-365E70A56F92}" type="slidenum">
              <a:rPr lang="en-US" altLang="en-US" sz="600">
                <a:solidFill>
                  <a:srgbClr val="1C3B61"/>
                </a:solidFill>
                <a:latin typeface="Arial" charset="0"/>
              </a:rPr>
              <a:pPr/>
              <a:t>63</a:t>
            </a:fld>
            <a:endParaRPr lang="en-US" altLang="en-US" sz="600">
              <a:solidFill>
                <a:srgbClr val="1C3B61"/>
              </a:solidFill>
              <a:latin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AD22E0D4-0E18-47B8-AEA4-69CDB71C7D68}"/>
              </a:ext>
            </a:extLst>
          </p:cNvPr>
          <p:cNvSpPr>
            <a:spLocks noGrp="1" noChangeArrowheads="1"/>
          </p:cNvSpPr>
          <p:nvPr>
            <p:ph type="title"/>
          </p:nvPr>
        </p:nvSpPr>
        <p:spPr>
          <a:xfrm>
            <a:off x="209732" y="-246805"/>
            <a:ext cx="11772536" cy="1211262"/>
          </a:xfrm>
        </p:spPr>
        <p:txBody>
          <a:bodyPr/>
          <a:lstStyle/>
          <a:p>
            <a:r>
              <a:rPr lang="en-US" altLang="en-US" sz="4724" kern="1200" dirty="0">
                <a:solidFill>
                  <a:schemeClr val="tx1"/>
                </a:solidFill>
                <a:ea typeface="+mj-ea"/>
                <a:cs typeface="+mj-cs"/>
              </a:rPr>
              <a:t>The big data revolution in flow cytometry</a:t>
            </a:r>
          </a:p>
        </p:txBody>
      </p:sp>
      <p:sp>
        <p:nvSpPr>
          <p:cNvPr id="65539" name="Footer Placeholder 3">
            <a:extLst>
              <a:ext uri="{FF2B5EF4-FFF2-40B4-BE49-F238E27FC236}">
                <a16:creationId xmlns:a16="http://schemas.microsoft.com/office/drawing/2014/main" id="{5A60088F-E328-4A2E-9C9E-B78BC32CB394}"/>
              </a:ext>
            </a:extLst>
          </p:cNvPr>
          <p:cNvSpPr>
            <a:spLocks noGrp="1" noChangeArrowheads="1"/>
          </p:cNvSpPr>
          <p:nvPr>
            <p:ph type="ftr" sz="quarter" idx="1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itchFamily="2" charset="-128"/>
              </a:defRPr>
            </a:lvl1pPr>
            <a:lvl2pPr marL="742950" indent="-285750">
              <a:defRPr sz="2400">
                <a:solidFill>
                  <a:schemeClr val="tx1"/>
                </a:solidFill>
                <a:latin typeface="Times New Roman" panose="02020603050405020304" pitchFamily="18" charset="0"/>
                <a:ea typeface="ヒラギノ角ゴ Pro W3" pitchFamily="2" charset="-128"/>
              </a:defRPr>
            </a:lvl2pPr>
            <a:lvl3pPr marL="1143000" indent="-228600">
              <a:defRPr sz="2400">
                <a:solidFill>
                  <a:schemeClr val="tx1"/>
                </a:solidFill>
                <a:latin typeface="Times New Roman" panose="02020603050405020304" pitchFamily="18" charset="0"/>
                <a:ea typeface="ヒラギノ角ゴ Pro W3" pitchFamily="2" charset="-128"/>
              </a:defRPr>
            </a:lvl3pPr>
            <a:lvl4pPr marL="1600200" indent="-228600">
              <a:defRPr sz="2400">
                <a:solidFill>
                  <a:schemeClr val="tx1"/>
                </a:solidFill>
                <a:latin typeface="Times New Roman" panose="02020603050405020304" pitchFamily="18" charset="0"/>
                <a:ea typeface="ヒラギノ角ゴ Pro W3" pitchFamily="2" charset="-128"/>
              </a:defRPr>
            </a:lvl4pPr>
            <a:lvl5pPr marL="2057400" indent="-228600">
              <a:defRPr sz="2400">
                <a:solidFill>
                  <a:schemeClr val="tx1"/>
                </a:solidFill>
                <a:latin typeface="Times New Roman" panose="02020603050405020304" pitchFamily="18" charset="0"/>
                <a:ea typeface="ヒラギノ角ゴ Pro W3" pitchFamily="2"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9pPr>
          </a:lstStyle>
          <a:p>
            <a:r>
              <a:rPr lang="en-US" altLang="en-US" sz="600">
                <a:latin typeface="+mj-lt"/>
              </a:rPr>
              <a:t>© Fred Hutchinson Cancer Research Center </a:t>
            </a:r>
          </a:p>
        </p:txBody>
      </p:sp>
      <p:sp>
        <p:nvSpPr>
          <p:cNvPr id="65540" name="Slide Number Placeholder 4">
            <a:extLst>
              <a:ext uri="{FF2B5EF4-FFF2-40B4-BE49-F238E27FC236}">
                <a16:creationId xmlns:a16="http://schemas.microsoft.com/office/drawing/2014/main" id="{A8090E7D-9F57-40A5-A6D6-67CBF4DAA8B2}"/>
              </a:ext>
            </a:extLst>
          </p:cNvPr>
          <p:cNvSpPr>
            <a:spLocks noGrp="1" noChangeArrowheads="1"/>
          </p:cNvSpPr>
          <p:nvPr>
            <p:ph type="sldNum" sz="quarter" idx="1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ヒラギノ角ゴ Pro W3" pitchFamily="2" charset="-128"/>
              </a:defRPr>
            </a:lvl1pPr>
            <a:lvl2pPr marL="742950" indent="-285750">
              <a:defRPr sz="2400">
                <a:solidFill>
                  <a:schemeClr val="tx1"/>
                </a:solidFill>
                <a:latin typeface="Times New Roman" panose="02020603050405020304" pitchFamily="18" charset="0"/>
                <a:ea typeface="ヒラギノ角ゴ Pro W3" pitchFamily="2" charset="-128"/>
              </a:defRPr>
            </a:lvl2pPr>
            <a:lvl3pPr marL="1143000" indent="-228600">
              <a:defRPr sz="2400">
                <a:solidFill>
                  <a:schemeClr val="tx1"/>
                </a:solidFill>
                <a:latin typeface="Times New Roman" panose="02020603050405020304" pitchFamily="18" charset="0"/>
                <a:ea typeface="ヒラギノ角ゴ Pro W3" pitchFamily="2" charset="-128"/>
              </a:defRPr>
            </a:lvl3pPr>
            <a:lvl4pPr marL="1600200" indent="-228600">
              <a:defRPr sz="2400">
                <a:solidFill>
                  <a:schemeClr val="tx1"/>
                </a:solidFill>
                <a:latin typeface="Times New Roman" panose="02020603050405020304" pitchFamily="18" charset="0"/>
                <a:ea typeface="ヒラギノ角ゴ Pro W3" pitchFamily="2" charset="-128"/>
              </a:defRPr>
            </a:lvl4pPr>
            <a:lvl5pPr marL="2057400" indent="-228600">
              <a:defRPr sz="2400">
                <a:solidFill>
                  <a:schemeClr val="tx1"/>
                </a:solidFill>
                <a:latin typeface="Times New Roman" panose="02020603050405020304" pitchFamily="18" charset="0"/>
                <a:ea typeface="ヒラギノ角ゴ Pro W3" pitchFamily="2"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itchFamily="2" charset="-128"/>
              </a:defRPr>
            </a:lvl9pPr>
          </a:lstStyle>
          <a:p>
            <a:fld id="{1299C512-C93A-446D-B099-D469771FB375}" type="slidenum">
              <a:rPr lang="en-US" altLang="en-US" sz="600" smtClean="0">
                <a:latin typeface="+mj-lt"/>
              </a:rPr>
              <a:pPr/>
              <a:t>7</a:t>
            </a:fld>
            <a:endParaRPr lang="en-US" altLang="en-US" sz="600">
              <a:latin typeface="+mj-lt"/>
            </a:endParaRPr>
          </a:p>
        </p:txBody>
      </p:sp>
      <p:sp>
        <p:nvSpPr>
          <p:cNvPr id="62469" name="TextBox 9">
            <a:extLst>
              <a:ext uri="{FF2B5EF4-FFF2-40B4-BE49-F238E27FC236}">
                <a16:creationId xmlns:a16="http://schemas.microsoft.com/office/drawing/2014/main" id="{2563DC1F-A678-6B41-887A-7C09DEDFAB9C}"/>
              </a:ext>
            </a:extLst>
          </p:cNvPr>
          <p:cNvSpPr txBox="1">
            <a:spLocks noChangeArrowheads="1"/>
          </p:cNvSpPr>
          <p:nvPr/>
        </p:nvSpPr>
        <p:spPr bwMode="auto">
          <a:xfrm>
            <a:off x="6211614" y="1352549"/>
            <a:ext cx="5894661" cy="258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a:solidFill>
                  <a:schemeClr val="tx1"/>
                </a:solidFill>
                <a:latin typeface="Times New Roman" panose="02020603050405020304" pitchFamily="18" charset="0"/>
                <a:ea typeface="ヒラギノ角ゴ Pro W3" panose="020B0300000000000000" pitchFamily="34" charset="-128"/>
              </a:defRPr>
            </a:lvl1pPr>
            <a:lvl2pPr marL="800100" indent="-34290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buFont typeface="Arial" panose="020B0604020202020204" pitchFamily="34" charset="0"/>
              <a:buChar char="•"/>
              <a:defRPr/>
            </a:pPr>
            <a:r>
              <a:rPr lang="en-US" altLang="en-US" b="1" dirty="0">
                <a:latin typeface="+mj-lt"/>
                <a:cs typeface="Calibri" panose="020F0502020204030204" pitchFamily="34" charset="0"/>
              </a:rPr>
              <a:t>New instrumentations</a:t>
            </a:r>
          </a:p>
          <a:p>
            <a:pPr>
              <a:buFont typeface="Arial" panose="020B0604020202020204" pitchFamily="34" charset="0"/>
              <a:buChar char="•"/>
              <a:defRPr/>
            </a:pPr>
            <a:r>
              <a:rPr lang="en-US" altLang="en-US" b="1" dirty="0">
                <a:latin typeface="+mj-lt"/>
                <a:cs typeface="Calibri" panose="020F0502020204030204" pitchFamily="34" charset="0"/>
              </a:rPr>
              <a:t>Ability to measure 40-50 proteins</a:t>
            </a:r>
          </a:p>
        </p:txBody>
      </p:sp>
      <p:sp>
        <p:nvSpPr>
          <p:cNvPr id="62471" name="TextBox 5">
            <a:extLst>
              <a:ext uri="{FF2B5EF4-FFF2-40B4-BE49-F238E27FC236}">
                <a16:creationId xmlns:a16="http://schemas.microsoft.com/office/drawing/2014/main" id="{C5AD9B7E-CCB4-2142-BE96-D4AE48F5690B}"/>
              </a:ext>
            </a:extLst>
          </p:cNvPr>
          <p:cNvSpPr txBox="1">
            <a:spLocks noChangeArrowheads="1"/>
          </p:cNvSpPr>
          <p:nvPr/>
        </p:nvSpPr>
        <p:spPr bwMode="auto">
          <a:xfrm>
            <a:off x="2819400" y="5246688"/>
            <a:ext cx="7340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buFont typeface="Arial" panose="020B0604020202020204" pitchFamily="34" charset="0"/>
              <a:buChar char="•"/>
              <a:defRPr/>
            </a:pPr>
            <a:r>
              <a:rPr lang="en-US" altLang="en-US" b="1">
                <a:latin typeface="+mj-lt"/>
                <a:cs typeface="Calibri" panose="020F0502020204030204" pitchFamily="34" charset="0"/>
              </a:rPr>
              <a:t>20 proteins: we can define 2</a:t>
            </a:r>
            <a:r>
              <a:rPr lang="en-US" altLang="en-US" b="1" baseline="30000">
                <a:latin typeface="+mj-lt"/>
                <a:cs typeface="Calibri" panose="020F0502020204030204" pitchFamily="34" charset="0"/>
              </a:rPr>
              <a:t>20  </a:t>
            </a:r>
            <a:r>
              <a:rPr lang="en-US" altLang="en-US" b="1">
                <a:latin typeface="+mj-lt"/>
                <a:cs typeface="Calibri" panose="020F0502020204030204" pitchFamily="34" charset="0"/>
              </a:rPr>
              <a:t>(&gt; 1 million) subsets</a:t>
            </a:r>
          </a:p>
          <a:p>
            <a:pPr>
              <a:buFont typeface="Arial" panose="020B0604020202020204" pitchFamily="34" charset="0"/>
              <a:buChar char="•"/>
              <a:defRPr/>
            </a:pPr>
            <a:r>
              <a:rPr lang="en-US" altLang="en-US" b="1">
                <a:latin typeface="+mj-lt"/>
                <a:cs typeface="Calibri" panose="020F0502020204030204" pitchFamily="34" charset="0"/>
              </a:rPr>
              <a:t>30 proteins: we can define 2</a:t>
            </a:r>
            <a:r>
              <a:rPr lang="en-US" altLang="en-US" b="1" baseline="30000">
                <a:latin typeface="+mj-lt"/>
                <a:cs typeface="Calibri" panose="020F0502020204030204" pitchFamily="34" charset="0"/>
              </a:rPr>
              <a:t>30  </a:t>
            </a:r>
            <a:r>
              <a:rPr lang="en-US" altLang="en-US" b="1">
                <a:latin typeface="+mj-lt"/>
                <a:cs typeface="Calibri" panose="020F0502020204030204" pitchFamily="34" charset="0"/>
              </a:rPr>
              <a:t>(&gt; 1 billion) subsets</a:t>
            </a:r>
          </a:p>
        </p:txBody>
      </p:sp>
      <p:sp>
        <p:nvSpPr>
          <p:cNvPr id="62472" name="TextBox 6">
            <a:extLst>
              <a:ext uri="{FF2B5EF4-FFF2-40B4-BE49-F238E27FC236}">
                <a16:creationId xmlns:a16="http://schemas.microsoft.com/office/drawing/2014/main" id="{6E5B3A0B-0996-1147-AD0E-1F170EEBB12B}"/>
              </a:ext>
            </a:extLst>
          </p:cNvPr>
          <p:cNvSpPr txBox="1">
            <a:spLocks noChangeArrowheads="1"/>
          </p:cNvSpPr>
          <p:nvPr/>
        </p:nvSpPr>
        <p:spPr bwMode="auto">
          <a:xfrm>
            <a:off x="354013" y="4430713"/>
            <a:ext cx="2505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a:latin typeface="+mj-lt"/>
                <a:cs typeface="Calibri" panose="020F0502020204030204" pitchFamily="34" charset="0"/>
              </a:rPr>
              <a:t>Fluidigm CyTOF </a:t>
            </a:r>
          </a:p>
        </p:txBody>
      </p:sp>
      <p:sp>
        <p:nvSpPr>
          <p:cNvPr id="62473" name="TextBox 11">
            <a:extLst>
              <a:ext uri="{FF2B5EF4-FFF2-40B4-BE49-F238E27FC236}">
                <a16:creationId xmlns:a16="http://schemas.microsoft.com/office/drawing/2014/main" id="{EF1444A6-EA29-A449-9001-78DD0BBB7A79}"/>
              </a:ext>
            </a:extLst>
          </p:cNvPr>
          <p:cNvSpPr txBox="1">
            <a:spLocks noChangeArrowheads="1"/>
          </p:cNvSpPr>
          <p:nvPr/>
        </p:nvSpPr>
        <p:spPr bwMode="auto">
          <a:xfrm>
            <a:off x="3694113" y="4430713"/>
            <a:ext cx="29905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ヒラギノ角ゴ Pro W3" panose="020B0300000000000000" pitchFamily="34" charset="-128"/>
              </a:defRPr>
            </a:lvl1pPr>
            <a:lvl2pPr marL="742950" indent="-285750">
              <a:defRPr sz="2400">
                <a:solidFill>
                  <a:schemeClr val="tx1"/>
                </a:solidFill>
                <a:latin typeface="Times New Roman" panose="02020603050405020304" pitchFamily="18" charset="0"/>
                <a:ea typeface="ヒラギノ角ゴ Pro W3" panose="020B0300000000000000" pitchFamily="34" charset="-128"/>
              </a:defRPr>
            </a:lvl2pPr>
            <a:lvl3pPr marL="1143000" indent="-228600">
              <a:defRPr sz="2400">
                <a:solidFill>
                  <a:schemeClr val="tx1"/>
                </a:solidFill>
                <a:latin typeface="Times New Roman" panose="02020603050405020304" pitchFamily="18" charset="0"/>
                <a:ea typeface="ヒラギノ角ゴ Pro W3" panose="020B0300000000000000" pitchFamily="34" charset="-128"/>
              </a:defRPr>
            </a:lvl3pPr>
            <a:lvl4pPr marL="1600200" indent="-228600">
              <a:defRPr sz="2400">
                <a:solidFill>
                  <a:schemeClr val="tx1"/>
                </a:solidFill>
                <a:latin typeface="Times New Roman" panose="02020603050405020304" pitchFamily="18" charset="0"/>
                <a:ea typeface="ヒラギノ角ゴ Pro W3" panose="020B0300000000000000" pitchFamily="34" charset="-128"/>
              </a:defRPr>
            </a:lvl4pPr>
            <a:lvl5pPr marL="2057400" indent="-228600">
              <a:defRPr sz="2400">
                <a:solidFill>
                  <a:schemeClr val="tx1"/>
                </a:solidFill>
                <a:latin typeface="Times New Roman" panose="02020603050405020304" pitchFamily="18" charset="0"/>
                <a:ea typeface="ヒラギノ角ゴ Pro W3" panose="020B0300000000000000"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ヒラギノ角ゴ Pro W3" panose="020B0300000000000000" pitchFamily="34" charset="-128"/>
              </a:defRPr>
            </a:lvl9pPr>
          </a:lstStyle>
          <a:p>
            <a:pPr>
              <a:defRPr/>
            </a:pPr>
            <a:r>
              <a:rPr lang="en-US" altLang="en-US">
                <a:latin typeface="+mj-lt"/>
                <a:cs typeface="Calibri" panose="020F0502020204030204" pitchFamily="34" charset="0"/>
              </a:rPr>
              <a:t>BD FACS symphony</a:t>
            </a:r>
          </a:p>
        </p:txBody>
      </p:sp>
      <p:pic>
        <p:nvPicPr>
          <p:cNvPr id="65545" name="Picture 7" descr="A close up of electronics&#10;&#10;Description automatically generated">
            <a:extLst>
              <a:ext uri="{FF2B5EF4-FFF2-40B4-BE49-F238E27FC236}">
                <a16:creationId xmlns:a16="http://schemas.microsoft.com/office/drawing/2014/main" id="{80FD5355-E4C3-4805-BA4F-B5140667D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1587550"/>
            <a:ext cx="266065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6" name="Picture 9" descr="A picture containing indoor, sitting&#10;&#10;Description automatically generated">
            <a:extLst>
              <a:ext uri="{FF2B5EF4-FFF2-40B4-BE49-F238E27FC236}">
                <a16:creationId xmlns:a16="http://schemas.microsoft.com/office/drawing/2014/main" id="{16074FD0-E739-43A7-B784-EF9B74720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663" y="1697087"/>
            <a:ext cx="3608387"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262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EFB561-5E2D-40F0-A875-59B567CC8FAD}"/>
              </a:ext>
            </a:extLst>
          </p:cNvPr>
          <p:cNvSpPr/>
          <p:nvPr/>
        </p:nvSpPr>
        <p:spPr>
          <a:xfrm>
            <a:off x="5897475" y="1011242"/>
            <a:ext cx="6095814" cy="5229380"/>
          </a:xfrm>
          <a:prstGeom prst="rect">
            <a:avLst/>
          </a:prstGeom>
        </p:spPr>
        <p:txBody>
          <a:bodyPr wrap="square" anchor="t">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marL="342882" indent="-342882">
              <a:buFont typeface="Arial" charset="0"/>
              <a:buChar char="•"/>
            </a:pPr>
            <a:r>
              <a:rPr lang="en-US" sz="2250" dirty="0">
                <a:latin typeface="Arial" panose="020B0604020202020204" pitchFamily="34" charset="0"/>
                <a:ea typeface="Calibri" charset="0"/>
                <a:cs typeface="Arial" panose="020B0604020202020204" pitchFamily="34" charset="0"/>
              </a:rPr>
              <a:t>Manual identification (gating) of cell populations still common.</a:t>
            </a:r>
          </a:p>
          <a:p>
            <a:pPr marL="342882" indent="-342882">
              <a:buFont typeface="Arial" charset="0"/>
              <a:buChar char="•"/>
            </a:pPr>
            <a:r>
              <a:rPr lang="en-US" sz="2250" b="1" dirty="0">
                <a:latin typeface="Arial" panose="020B0604020202020204" pitchFamily="34" charset="0"/>
                <a:ea typeface="Calibri" charset="0"/>
                <a:cs typeface="Arial" panose="020B0604020202020204" pitchFamily="34" charset="0"/>
              </a:rPr>
              <a:t>Curse of dimensionality </a:t>
            </a:r>
          </a:p>
          <a:p>
            <a:pPr marL="685765" indent="-342882">
              <a:buFont typeface="Arial,Sans-Serif" charset="0"/>
              <a:buChar char="•"/>
            </a:pPr>
            <a:r>
              <a:rPr lang="en-US" sz="2250" dirty="0">
                <a:latin typeface="Arial" panose="020B0604020202020204" pitchFamily="34" charset="0"/>
                <a:cs typeface="Arial" panose="020B0604020202020204" pitchFamily="34" charset="0"/>
              </a:rPr>
              <a:t>Number of possible cell populations grows exponentially with number of markers </a:t>
            </a:r>
            <a:r>
              <a:rPr lang="en-US" sz="1266" dirty="0">
                <a:latin typeface="Arial" panose="020B0604020202020204" pitchFamily="34" charset="0"/>
                <a:cs typeface="Arial" panose="020B0604020202020204" pitchFamily="34" charset="0"/>
              </a:rPr>
              <a:t>(assuming binary expression)</a:t>
            </a:r>
          </a:p>
          <a:p>
            <a:pPr marL="685765" indent="-342882">
              <a:buFont typeface="Arial,Sans-Serif" charset="0"/>
              <a:buChar char="•"/>
            </a:pPr>
            <a:r>
              <a:rPr lang="en-US" sz="2250" dirty="0">
                <a:latin typeface="Arial" panose="020B0604020202020204" pitchFamily="34" charset="0"/>
                <a:cs typeface="Arial" panose="020B0604020202020204" pitchFamily="34" charset="0"/>
              </a:rPr>
              <a:t>Exploration often limited and biased on prior knowledge</a:t>
            </a:r>
          </a:p>
          <a:p>
            <a:pPr marL="342882" indent="-342882">
              <a:buFont typeface="Arial" charset="0"/>
              <a:buChar char="•"/>
            </a:pPr>
            <a:r>
              <a:rPr lang="en-US" sz="2250" b="1" dirty="0">
                <a:latin typeface="Arial" panose="020B0604020202020204" pitchFamily="34" charset="0"/>
                <a:cs typeface="Arial" panose="020B0604020202020204" pitchFamily="34" charset="0"/>
              </a:rPr>
              <a:t>Computational methods successful, with caveats</a:t>
            </a:r>
          </a:p>
          <a:p>
            <a:pPr marL="800059" lvl="1" indent="-342882">
              <a:buFont typeface="Arial" charset="0"/>
              <a:buChar char="•"/>
            </a:pPr>
            <a:r>
              <a:rPr lang="en-US" sz="2250" dirty="0" err="1">
                <a:latin typeface="Arial" panose="020B0604020202020204" pitchFamily="34" charset="0"/>
                <a:ea typeface="Calibri" charset="0"/>
                <a:cs typeface="Arial" panose="020B0604020202020204" pitchFamily="34" charset="0"/>
              </a:rPr>
              <a:t>flowSOM</a:t>
            </a:r>
            <a:r>
              <a:rPr lang="en-US" sz="2250" dirty="0">
                <a:latin typeface="Arial" panose="020B0604020202020204" pitchFamily="34" charset="0"/>
                <a:ea typeface="Calibri" charset="0"/>
                <a:cs typeface="Arial" panose="020B0604020202020204" pitchFamily="34" charset="0"/>
              </a:rPr>
              <a:t> </a:t>
            </a:r>
            <a:r>
              <a:rPr lang="en-US" sz="1266" dirty="0">
                <a:latin typeface="Arial" panose="020B0604020202020204" pitchFamily="34" charset="0"/>
                <a:ea typeface="Calibri" charset="0"/>
                <a:cs typeface="Arial" panose="020B0604020202020204" pitchFamily="34" charset="0"/>
              </a:rPr>
              <a:t>(van </a:t>
            </a:r>
            <a:r>
              <a:rPr lang="en-US" sz="1266" dirty="0" err="1">
                <a:latin typeface="Arial" panose="020B0604020202020204" pitchFamily="34" charset="0"/>
                <a:ea typeface="Calibri" charset="0"/>
                <a:cs typeface="Arial" panose="020B0604020202020204" pitchFamily="34" charset="0"/>
              </a:rPr>
              <a:t>Gassen</a:t>
            </a:r>
            <a:r>
              <a:rPr lang="en-US" sz="1266" dirty="0">
                <a:latin typeface="Arial" panose="020B0604020202020204" pitchFamily="34" charset="0"/>
                <a:ea typeface="Calibri" charset="0"/>
                <a:cs typeface="Arial" panose="020B0604020202020204" pitchFamily="34" charset="0"/>
              </a:rPr>
              <a:t> </a:t>
            </a:r>
            <a:r>
              <a:rPr lang="en-US" sz="1266" i="1" dirty="0">
                <a:latin typeface="Arial" panose="020B0604020202020204" pitchFamily="34" charset="0"/>
                <a:ea typeface="Calibri" charset="0"/>
                <a:cs typeface="Arial" panose="020B0604020202020204" pitchFamily="34" charset="0"/>
              </a:rPr>
              <a:t>et al</a:t>
            </a:r>
            <a:r>
              <a:rPr lang="en-US" sz="1266" dirty="0">
                <a:latin typeface="Arial" panose="020B0604020202020204" pitchFamily="34" charset="0"/>
                <a:ea typeface="Calibri" charset="0"/>
                <a:cs typeface="Arial" panose="020B0604020202020204" pitchFamily="34" charset="0"/>
              </a:rPr>
              <a:t>. 2015) -- need to set the initial number of clusters</a:t>
            </a:r>
            <a:endParaRPr lang="en-US" sz="2250" dirty="0">
              <a:latin typeface="Arial" panose="020B0604020202020204" pitchFamily="34" charset="0"/>
              <a:ea typeface="Calibri" charset="0"/>
              <a:cs typeface="Arial" panose="020B0604020202020204" pitchFamily="34" charset="0"/>
            </a:endParaRPr>
          </a:p>
          <a:p>
            <a:pPr marL="800059" lvl="1" indent="-342882">
              <a:buFont typeface="Arial" charset="0"/>
              <a:buChar char="•"/>
            </a:pPr>
            <a:r>
              <a:rPr lang="en-US" sz="2250" dirty="0" err="1">
                <a:latin typeface="Arial" panose="020B0604020202020204" pitchFamily="34" charset="0"/>
                <a:ea typeface="Calibri" charset="0"/>
                <a:cs typeface="Arial" panose="020B0604020202020204" pitchFamily="34" charset="0"/>
              </a:rPr>
              <a:t>cytometree</a:t>
            </a:r>
            <a:r>
              <a:rPr lang="en-US" sz="2250" dirty="0">
                <a:latin typeface="Arial" panose="020B0604020202020204" pitchFamily="34" charset="0"/>
                <a:ea typeface="Calibri" charset="0"/>
                <a:cs typeface="Arial" panose="020B0604020202020204" pitchFamily="34" charset="0"/>
              </a:rPr>
              <a:t> </a:t>
            </a:r>
            <a:r>
              <a:rPr lang="en-US" sz="1266" dirty="0">
                <a:latin typeface="Arial" panose="020B0604020202020204" pitchFamily="34" charset="0"/>
                <a:ea typeface="Calibri" charset="0"/>
                <a:cs typeface="Arial" panose="020B0604020202020204" pitchFamily="34" charset="0"/>
              </a:rPr>
              <a:t>(</a:t>
            </a:r>
            <a:r>
              <a:rPr lang="en-US" sz="1266" dirty="0" err="1">
                <a:latin typeface="Arial" panose="020B0604020202020204" pitchFamily="34" charset="0"/>
                <a:ea typeface="Calibri" charset="0"/>
                <a:cs typeface="Arial" panose="020B0604020202020204" pitchFamily="34" charset="0"/>
              </a:rPr>
              <a:t>Commenges</a:t>
            </a:r>
            <a:r>
              <a:rPr lang="en-US" sz="1266" dirty="0">
                <a:latin typeface="Arial" panose="020B0604020202020204" pitchFamily="34" charset="0"/>
                <a:ea typeface="Calibri" charset="0"/>
                <a:cs typeface="Arial" panose="020B0604020202020204" pitchFamily="34" charset="0"/>
              </a:rPr>
              <a:t> </a:t>
            </a:r>
            <a:r>
              <a:rPr lang="en-US" sz="1266" i="1" dirty="0">
                <a:latin typeface="Arial" panose="020B0604020202020204" pitchFamily="34" charset="0"/>
                <a:ea typeface="Calibri" charset="0"/>
                <a:cs typeface="Arial" panose="020B0604020202020204" pitchFamily="34" charset="0"/>
              </a:rPr>
              <a:t>et al</a:t>
            </a:r>
            <a:r>
              <a:rPr lang="en-US" sz="1266" dirty="0">
                <a:latin typeface="Arial" panose="020B0604020202020204" pitchFamily="34" charset="0"/>
                <a:ea typeface="Calibri" charset="0"/>
                <a:cs typeface="Arial" panose="020B0604020202020204" pitchFamily="34" charset="0"/>
              </a:rPr>
              <a:t>. 2018)</a:t>
            </a:r>
            <a:r>
              <a:rPr lang="en-US" sz="1266" dirty="0">
                <a:latin typeface="Arial" panose="020B0604020202020204" pitchFamily="34" charset="0"/>
                <a:cs typeface="Arial" panose="020B0604020202020204" pitchFamily="34" charset="0"/>
              </a:rPr>
              <a:t> -- assumes expression measurements follow a Normal distribution</a:t>
            </a:r>
            <a:endParaRPr lang="en-US" sz="2250" dirty="0">
              <a:latin typeface="Arial" panose="020B0604020202020204" pitchFamily="34" charset="0"/>
              <a:cs typeface="Arial" panose="020B0604020202020204" pitchFamily="34" charset="0"/>
            </a:endParaRPr>
          </a:p>
          <a:p>
            <a:pPr marL="800059" lvl="1" indent="-342882">
              <a:buFont typeface="Arial" charset="0"/>
              <a:buChar char="•"/>
            </a:pPr>
            <a:r>
              <a:rPr lang="en-US" sz="2250" dirty="0" err="1">
                <a:latin typeface="Arial" panose="020B0604020202020204" pitchFamily="34" charset="0"/>
                <a:cs typeface="Arial" panose="020B0604020202020204" pitchFamily="34" charset="0"/>
              </a:rPr>
              <a:t>flowLearn</a:t>
            </a:r>
            <a:r>
              <a:rPr lang="en-US" sz="2250" dirty="0">
                <a:latin typeface="Arial" panose="020B0604020202020204" pitchFamily="34" charset="0"/>
                <a:cs typeface="Arial" panose="020B0604020202020204" pitchFamily="34" charset="0"/>
              </a:rPr>
              <a:t> </a:t>
            </a:r>
            <a:r>
              <a:rPr lang="en-US" sz="1266" dirty="0">
                <a:latin typeface="Arial" panose="020B0604020202020204" pitchFamily="34" charset="0"/>
                <a:cs typeface="Arial" panose="020B0604020202020204" pitchFamily="34" charset="0"/>
              </a:rPr>
              <a:t>(Lux et al. 2018) -- replicates known gating strategies</a:t>
            </a:r>
          </a:p>
          <a:p>
            <a:pPr marL="800059" lvl="1" indent="-342882">
              <a:buFont typeface="Arial" charset="0"/>
              <a:buChar char="•"/>
            </a:pPr>
            <a:endParaRPr lang="en-US" sz="16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9B8430EB-FB2E-42C3-833B-8AA297E1BCAD}"/>
              </a:ext>
            </a:extLst>
          </p:cNvPr>
          <p:cNvSpPr txBox="1">
            <a:spLocks/>
          </p:cNvSpPr>
          <p:nvPr/>
        </p:nvSpPr>
        <p:spPr bwMode="auto">
          <a:xfrm>
            <a:off x="815082" y="2356927"/>
            <a:ext cx="5698594" cy="484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marL="457177" indent="-457177">
              <a:buFont typeface="Arial" panose="020B0604020202020204" pitchFamily="34" charset="0"/>
              <a:buChar char="•"/>
            </a:pPr>
            <a:r>
              <a:rPr lang="en-US" sz="1200" kern="0">
                <a:latin typeface="Arial" panose="020B0604020202020204" pitchFamily="34" charset="0"/>
                <a:cs typeface="Arial" panose="020B0604020202020204" pitchFamily="34" charset="0"/>
              </a:rPr>
              <a:t>Put gating picture here</a:t>
            </a:r>
            <a:endParaRPr lang="en-US">
              <a:latin typeface="Arial" panose="020B0604020202020204" pitchFamily="34" charset="0"/>
              <a:cs typeface="Arial" panose="020B0604020202020204" pitchFamily="34" charset="0"/>
            </a:endParaRPr>
          </a:p>
          <a:p>
            <a:endParaRPr lang="en-US" kern="0">
              <a:latin typeface="Arial" panose="020B0604020202020204" pitchFamily="34" charset="0"/>
              <a:cs typeface="Arial" panose="020B0604020202020204" pitchFamily="34" charset="0"/>
            </a:endParaRPr>
          </a:p>
        </p:txBody>
      </p:sp>
      <p:pic>
        <p:nvPicPr>
          <p:cNvPr id="6" name="Picture 6" descr="A close up of a logo&#10;&#10;Description generated with very high confidence">
            <a:extLst>
              <a:ext uri="{FF2B5EF4-FFF2-40B4-BE49-F238E27FC236}">
                <a16:creationId xmlns:a16="http://schemas.microsoft.com/office/drawing/2014/main" id="{C9B0495A-1D9D-4221-8BEB-01E5B136180A}"/>
              </a:ext>
            </a:extLst>
          </p:cNvPr>
          <p:cNvPicPr>
            <a:picLocks noChangeAspect="1"/>
          </p:cNvPicPr>
          <p:nvPr/>
        </p:nvPicPr>
        <p:blipFill rotWithShape="1">
          <a:blip r:embed="rId3"/>
          <a:srcRect l="30196" t="7715" r="30196" b="49555"/>
          <a:stretch/>
        </p:blipFill>
        <p:spPr>
          <a:xfrm>
            <a:off x="-359049" y="1337341"/>
            <a:ext cx="6455050" cy="4577183"/>
          </a:xfrm>
          <a:prstGeom prst="rect">
            <a:avLst/>
          </a:prstGeom>
        </p:spPr>
      </p:pic>
      <p:sp>
        <p:nvSpPr>
          <p:cNvPr id="9" name="TextBox 8">
            <a:extLst>
              <a:ext uri="{FF2B5EF4-FFF2-40B4-BE49-F238E27FC236}">
                <a16:creationId xmlns:a16="http://schemas.microsoft.com/office/drawing/2014/main" id="{E8C2875C-F035-4DA5-9AC6-58A2106D0C0C}"/>
              </a:ext>
            </a:extLst>
          </p:cNvPr>
          <p:cNvSpPr txBox="1"/>
          <p:nvPr/>
        </p:nvSpPr>
        <p:spPr>
          <a:xfrm>
            <a:off x="-940502" y="5650958"/>
            <a:ext cx="6370553" cy="246219"/>
          </a:xfrm>
          <a:prstGeom prst="rect">
            <a:avLst/>
          </a:prstGeom>
        </p:spPr>
        <p:txBody>
          <a:bodyPr rot="0" spcFirstLastPara="0" vertOverflow="overflow" horzOverflow="overflow" vert="horz" wrap="square" lIns="91437" tIns="45719" rIns="91437" bIns="45719" numCol="1" spcCol="0" rtlCol="0" fromWordArt="0" anchor="t" anchorCtr="0" forceAA="0" compatLnSpc="1">
            <a:prstTxWarp prst="textNoShape">
              <a:avLst/>
            </a:prstTxWarp>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algn="ctr"/>
            <a:r>
              <a:rPr lang="en-US" sz="1000">
                <a:latin typeface="Arial" panose="020B0604020202020204" pitchFamily="34" charset="0"/>
                <a:cs typeface="Arial" panose="020B0604020202020204" pitchFamily="34" charset="0"/>
              </a:rPr>
              <a:t>Gating strategy example from Kreig et al (2018)</a:t>
            </a:r>
          </a:p>
        </p:txBody>
      </p:sp>
      <p:sp>
        <p:nvSpPr>
          <p:cNvPr id="10" name="Title 1">
            <a:extLst>
              <a:ext uri="{FF2B5EF4-FFF2-40B4-BE49-F238E27FC236}">
                <a16:creationId xmlns:a16="http://schemas.microsoft.com/office/drawing/2014/main" id="{967DA390-A00F-AA4C-9936-2D8A105E13D6}"/>
              </a:ext>
            </a:extLst>
          </p:cNvPr>
          <p:cNvSpPr>
            <a:spLocks noGrp="1"/>
          </p:cNvSpPr>
          <p:nvPr>
            <p:ph type="title"/>
          </p:nvPr>
        </p:nvSpPr>
        <p:spPr>
          <a:xfrm>
            <a:off x="317939" y="365220"/>
            <a:ext cx="10515600" cy="595603"/>
          </a:xfrm>
        </p:spPr>
        <p:txBody>
          <a:bodyPr/>
          <a:lstStyle/>
          <a:p>
            <a:r>
              <a:rPr lang="en-US" sz="4724" kern="1200" dirty="0">
                <a:latin typeface="Arial" panose="020B0604020202020204" pitchFamily="34" charset="0"/>
                <a:ea typeface="+mj-ea"/>
                <a:cs typeface="Arial" panose="020B0604020202020204" pitchFamily="34" charset="0"/>
              </a:rPr>
              <a:t>Data analysis: State-of-the-art</a:t>
            </a:r>
          </a:p>
        </p:txBody>
      </p:sp>
    </p:spTree>
    <p:extLst>
      <p:ext uri="{BB962C8B-B14F-4D97-AF65-F5344CB8AC3E}">
        <p14:creationId xmlns:p14="http://schemas.microsoft.com/office/powerpoint/2010/main" val="900694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E5B9-96CC-9744-B879-DFF16FA1DC90}"/>
              </a:ext>
            </a:extLst>
          </p:cNvPr>
          <p:cNvSpPr>
            <a:spLocks noGrp="1"/>
          </p:cNvSpPr>
          <p:nvPr>
            <p:ph type="title"/>
          </p:nvPr>
        </p:nvSpPr>
        <p:spPr>
          <a:xfrm>
            <a:off x="321015" y="223955"/>
            <a:ext cx="11385420" cy="916446"/>
          </a:xfrm>
        </p:spPr>
        <p:txBody>
          <a:bodyPr>
            <a:no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eaLnBrk="0" hangingPunct="0"/>
            <a:r>
              <a:rPr lang="en-US" sz="4724" dirty="0">
                <a:latin typeface="+mj-lt"/>
                <a:ea typeface="+mj-ea"/>
                <a:cs typeface="+mj-cs"/>
              </a:rPr>
              <a:t>FAUST: Full Annotation Using Shape Constrained Trees</a:t>
            </a:r>
          </a:p>
        </p:txBody>
      </p:sp>
      <p:pic>
        <p:nvPicPr>
          <p:cNvPr id="5" name="Picture 4">
            <a:extLst>
              <a:ext uri="{FF2B5EF4-FFF2-40B4-BE49-F238E27FC236}">
                <a16:creationId xmlns:a16="http://schemas.microsoft.com/office/drawing/2014/main" id="{6CC71A85-67BE-6243-931A-7675EC577B30}"/>
              </a:ext>
            </a:extLst>
          </p:cNvPr>
          <p:cNvPicPr>
            <a:picLocks noChangeAspect="1"/>
          </p:cNvPicPr>
          <p:nvPr/>
        </p:nvPicPr>
        <p:blipFill>
          <a:blip r:embed="rId3"/>
          <a:stretch>
            <a:fillRect/>
          </a:stretch>
        </p:blipFill>
        <p:spPr>
          <a:xfrm>
            <a:off x="321015" y="1569267"/>
            <a:ext cx="5437306" cy="5011036"/>
          </a:xfrm>
          <a:prstGeom prst="rect">
            <a:avLst/>
          </a:prstGeom>
        </p:spPr>
      </p:pic>
      <p:sp>
        <p:nvSpPr>
          <p:cNvPr id="3" name="TextBox 2">
            <a:extLst>
              <a:ext uri="{FF2B5EF4-FFF2-40B4-BE49-F238E27FC236}">
                <a16:creationId xmlns:a16="http://schemas.microsoft.com/office/drawing/2014/main" id="{2CCF6FDB-B774-B045-A79F-DFEBF944B0A9}"/>
              </a:ext>
            </a:extLst>
          </p:cNvPr>
          <p:cNvSpPr txBox="1"/>
          <p:nvPr/>
        </p:nvSpPr>
        <p:spPr>
          <a:xfrm>
            <a:off x="5758321" y="1443295"/>
            <a:ext cx="6188835" cy="4524315"/>
          </a:xfrm>
          <a:prstGeom prst="rect">
            <a:avLst/>
          </a:prstGeom>
          <a:noFill/>
        </p:spPr>
        <p:txBody>
          <a:bodyPr wrap="square" rtlCol="0">
            <a:spAutoFit/>
          </a:bodyPr>
          <a:lstStyle/>
          <a:p>
            <a:r>
              <a:rPr lang="en-US" u="sng" dirty="0">
                <a:latin typeface="Arial" panose="020B0604020202020204" pitchFamily="34" charset="0"/>
                <a:cs typeface="Arial" panose="020B0604020202020204" pitchFamily="34" charset="0"/>
              </a:rPr>
              <a:t>Key features: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driven. Finds all cell populations in the data, and derive optimal gating scheme.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Provides complete phenotypic annotations and cell counts for biomarker screening.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Proposes a gating scheme to validate, verify, or sort discovered populations.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Robust to biological heterogeneity and diverse marker panels, makes it an ideal tool for cross-center/</a:t>
            </a:r>
            <a:r>
              <a:rPr lang="en-US">
                <a:latin typeface="Arial" panose="020B0604020202020204" pitchFamily="34" charset="0"/>
                <a:cs typeface="Arial" panose="020B0604020202020204" pitchFamily="34" charset="0"/>
              </a:rPr>
              <a:t>study integration.</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96DC26-37E2-D84D-8D97-19F890380A6F}"/>
              </a:ext>
            </a:extLst>
          </p:cNvPr>
          <p:cNvPicPr>
            <a:picLocks noChangeAspect="1"/>
          </p:cNvPicPr>
          <p:nvPr/>
        </p:nvPicPr>
        <p:blipFill>
          <a:blip r:embed="rId4"/>
          <a:stretch>
            <a:fillRect/>
          </a:stretch>
        </p:blipFill>
        <p:spPr>
          <a:xfrm>
            <a:off x="244844" y="3598534"/>
            <a:ext cx="952500" cy="952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AE04A9D8-305B-024A-9654-2C9B180C372C}"/>
              </a:ext>
            </a:extLst>
          </p:cNvPr>
          <p:cNvSpPr txBox="1"/>
          <p:nvPr/>
        </p:nvSpPr>
        <p:spPr>
          <a:xfrm>
            <a:off x="0" y="4677006"/>
            <a:ext cx="1544012"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Evan Greene</a:t>
            </a:r>
          </a:p>
        </p:txBody>
      </p:sp>
    </p:spTree>
    <p:extLst>
      <p:ext uri="{BB962C8B-B14F-4D97-AF65-F5344CB8AC3E}">
        <p14:creationId xmlns:p14="http://schemas.microsoft.com/office/powerpoint/2010/main" val="3420645053"/>
      </p:ext>
    </p:extLst>
  </p:cSld>
  <p:clrMapOvr>
    <a:masterClrMapping/>
  </p:clrMapOvr>
</p:sld>
</file>

<file path=ppt/theme/theme1.xml><?xml version="1.0" encoding="utf-8"?>
<a:theme xmlns:a="http://schemas.openxmlformats.org/drawingml/2006/main" name="1_Default Design">
  <a:themeElements>
    <a:clrScheme name="Fred Hutch">
      <a:dk1>
        <a:srgbClr val="1C3B61"/>
      </a:dk1>
      <a:lt1>
        <a:srgbClr val="6FB433"/>
      </a:lt1>
      <a:dk2>
        <a:srgbClr val="20605D"/>
      </a:dk2>
      <a:lt2>
        <a:srgbClr val="E6E7E8"/>
      </a:lt2>
      <a:accent1>
        <a:srgbClr val="329F9B"/>
      </a:accent1>
      <a:accent2>
        <a:srgbClr val="89C348"/>
      </a:accent2>
      <a:accent3>
        <a:srgbClr val="FFFFFF"/>
      </a:accent3>
      <a:accent4>
        <a:srgbClr val="000000"/>
      </a:accent4>
      <a:accent5>
        <a:srgbClr val="FFFFFF"/>
      </a:accent5>
      <a:accent6>
        <a:srgbClr val="FFFFFF"/>
      </a:accent6>
      <a:hlink>
        <a:srgbClr val="207C7E"/>
      </a:hlink>
      <a:folHlink>
        <a:srgbClr val="39B6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F8F8F8"/>
        </a:dk2>
        <a:lt2>
          <a:srgbClr val="C0C0C0"/>
        </a:lt2>
        <a:accent1>
          <a:srgbClr val="5BABEB"/>
        </a:accent1>
        <a:accent2>
          <a:srgbClr val="F9D880"/>
        </a:accent2>
        <a:accent3>
          <a:srgbClr val="FFFFFF"/>
        </a:accent3>
        <a:accent4>
          <a:srgbClr val="000000"/>
        </a:accent4>
        <a:accent5>
          <a:srgbClr val="B5D2F3"/>
        </a:accent5>
        <a:accent6>
          <a:srgbClr val="E2C473"/>
        </a:accent6>
        <a:hlink>
          <a:srgbClr val="B7B6BA"/>
        </a:hlink>
        <a:folHlink>
          <a:srgbClr val="CDE6F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Fred Hutch 1">
      <a:dk1>
        <a:srgbClr val="1C3B61"/>
      </a:dk1>
      <a:lt1>
        <a:srgbClr val="89C348"/>
      </a:lt1>
      <a:dk2>
        <a:srgbClr val="207C7E"/>
      </a:dk2>
      <a:lt2>
        <a:srgbClr val="E6E6E6"/>
      </a:lt2>
      <a:accent1>
        <a:srgbClr val="39B6B9"/>
      </a:accent1>
      <a:accent2>
        <a:srgbClr val="89C348"/>
      </a:accent2>
      <a:accent3>
        <a:srgbClr val="FFFFFF"/>
      </a:accent3>
      <a:accent4>
        <a:srgbClr val="000000"/>
      </a:accent4>
      <a:accent5>
        <a:srgbClr val="FFFFFF"/>
      </a:accent5>
      <a:accent6>
        <a:srgbClr val="FFFFFF"/>
      </a:accent6>
      <a:hlink>
        <a:srgbClr val="207C7E"/>
      </a:hlink>
      <a:folHlink>
        <a:srgbClr val="39B6B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F8F8F8"/>
        </a:dk2>
        <a:lt2>
          <a:srgbClr val="C0C0C0"/>
        </a:lt2>
        <a:accent1>
          <a:srgbClr val="5BABEB"/>
        </a:accent1>
        <a:accent2>
          <a:srgbClr val="F9D880"/>
        </a:accent2>
        <a:accent3>
          <a:srgbClr val="FFFFFF"/>
        </a:accent3>
        <a:accent4>
          <a:srgbClr val="000000"/>
        </a:accent4>
        <a:accent5>
          <a:srgbClr val="B5D2F3"/>
        </a:accent5>
        <a:accent6>
          <a:srgbClr val="E2C473"/>
        </a:accent6>
        <a:hlink>
          <a:srgbClr val="B7B6BA"/>
        </a:hlink>
        <a:folHlink>
          <a:srgbClr val="CDE6F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Custom 8">
      <a:dk1>
        <a:srgbClr val="18243D"/>
      </a:dk1>
      <a:lt1>
        <a:srgbClr val="6FB433"/>
      </a:lt1>
      <a:dk2>
        <a:srgbClr val="20605D"/>
      </a:dk2>
      <a:lt2>
        <a:srgbClr val="E6E7E8"/>
      </a:lt2>
      <a:accent1>
        <a:srgbClr val="329F9B"/>
      </a:accent1>
      <a:accent2>
        <a:srgbClr val="89C348"/>
      </a:accent2>
      <a:accent3>
        <a:srgbClr val="FFFFFF"/>
      </a:accent3>
      <a:accent4>
        <a:srgbClr val="000000"/>
      </a:accent4>
      <a:accent5>
        <a:srgbClr val="FFFFFF"/>
      </a:accent5>
      <a:accent6>
        <a:srgbClr val="FFFFFF"/>
      </a:accent6>
      <a:hlink>
        <a:srgbClr val="207C7E"/>
      </a:hlink>
      <a:folHlink>
        <a:srgbClr val="39B6B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F8F8F8"/>
        </a:dk2>
        <a:lt2>
          <a:srgbClr val="C0C0C0"/>
        </a:lt2>
        <a:accent1>
          <a:srgbClr val="5BABEB"/>
        </a:accent1>
        <a:accent2>
          <a:srgbClr val="F9D880"/>
        </a:accent2>
        <a:accent3>
          <a:srgbClr val="FFFFFF"/>
        </a:accent3>
        <a:accent4>
          <a:srgbClr val="000000"/>
        </a:accent4>
        <a:accent5>
          <a:srgbClr val="B5D2F3"/>
        </a:accent5>
        <a:accent6>
          <a:srgbClr val="E2C473"/>
        </a:accent6>
        <a:hlink>
          <a:srgbClr val="B7B6BA"/>
        </a:hlink>
        <a:folHlink>
          <a:srgbClr val="CDE6F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C0C0C0"/>
      </a:lt2>
      <a:accent1>
        <a:srgbClr val="0099FF"/>
      </a:accent1>
      <a:accent2>
        <a:srgbClr val="B2DE94"/>
      </a:accent2>
      <a:accent3>
        <a:srgbClr val="FFFFFF"/>
      </a:accent3>
      <a:accent4>
        <a:srgbClr val="000000"/>
      </a:accent4>
      <a:accent5>
        <a:srgbClr val="AACAFF"/>
      </a:accent5>
      <a:accent6>
        <a:srgbClr val="A1C986"/>
      </a:accent6>
      <a:hlink>
        <a:srgbClr val="777777"/>
      </a:hlink>
      <a:folHlink>
        <a:srgbClr val="0033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57346</TotalTime>
  <Words>5525</Words>
  <Application>Microsoft Office PowerPoint</Application>
  <PresentationFormat>Widescreen</PresentationFormat>
  <Paragraphs>646</Paragraphs>
  <Slides>63</Slides>
  <Notes>20</Notes>
  <HiddenSlides>12</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63</vt:i4>
      </vt:variant>
    </vt:vector>
  </HeadingPairs>
  <TitlesOfParts>
    <vt:vector size="77" baseType="lpstr">
      <vt:lpstr>Arial</vt:lpstr>
      <vt:lpstr>Arial,Sans-Serif</vt:lpstr>
      <vt:lpstr>Armata</vt:lpstr>
      <vt:lpstr>Avenir Medium</vt:lpstr>
      <vt:lpstr>Calibri</vt:lpstr>
      <vt:lpstr>DIN Next W01</vt:lpstr>
      <vt:lpstr>Gill Sans SemiBold</vt:lpstr>
      <vt:lpstr>Helvetica</vt:lpstr>
      <vt:lpstr>Lucida Grande</vt:lpstr>
      <vt:lpstr>Times New Roman</vt:lpstr>
      <vt:lpstr>Wingdings</vt:lpstr>
      <vt:lpstr>1_Default Design</vt:lpstr>
      <vt:lpstr>2_Default Design</vt:lpstr>
      <vt:lpstr>3_Default Design</vt:lpstr>
      <vt:lpstr>PowerPoint Presentation</vt:lpstr>
      <vt:lpstr>Conflict of interests</vt:lpstr>
      <vt:lpstr>Using data science to improve clinical response</vt:lpstr>
      <vt:lpstr>Basics of immune correlate studies</vt:lpstr>
      <vt:lpstr>PowerPoint Presentation</vt:lpstr>
      <vt:lpstr>Flow Cytometry: the bread and butter of immunology</vt:lpstr>
      <vt:lpstr>The big data revolution in flow cytometry</vt:lpstr>
      <vt:lpstr>Data analysis: State-of-the-art</vt:lpstr>
      <vt:lpstr>FAUST: Full Annotation Using Shape Constrained Trees</vt:lpstr>
      <vt:lpstr>PowerPoint Presentation</vt:lpstr>
      <vt:lpstr>FAUST gates out the discovered cell population phenotypes using the phenotypic boundaries.</vt:lpstr>
      <vt:lpstr>The Case of Merkel Cell Carcinoma</vt:lpstr>
      <vt:lpstr>PowerPoint Presentation</vt:lpstr>
      <vt:lpstr>FAUST analysis of CITN-09 T-cell panel samples</vt:lpstr>
      <vt:lpstr>FAUST analysis of CITN-09 T-cell panel samples</vt:lpstr>
      <vt:lpstr>FAUST identified 4 baseline predictors</vt:lpstr>
      <vt:lpstr>Frequency of CD8+ PD1+ T-cell (in blood) correlate with tumor data</vt:lpstr>
      <vt:lpstr>Frequency of CD8+ PD1+ T-cell (in blood) correlate with tumor data</vt:lpstr>
      <vt:lpstr>Frequency of CD8+ PD1+ T-cell (in blood) correlate with tumor data</vt:lpstr>
      <vt:lpstr>Targeted re-analysis of published anti-PD-1 data from Subrahmanyam et al (2018) confirms association between positive response to therapy and FAUST phenotypes</vt:lpstr>
      <vt:lpstr>Dimensionality reduction methods often used to visualize/cluster single-cell data</vt:lpstr>
      <vt:lpstr>FAUST Discovers T cell Populations Associated with Outcome Not Otherwise Visible By Dimension Reduction </vt:lpstr>
      <vt:lpstr>FAUST Annotated Phenotypes Match Observed Phenotypes.</vt:lpstr>
      <vt:lpstr>State of the field</vt:lpstr>
      <vt:lpstr>Summary</vt:lpstr>
      <vt:lpstr>Analysis tools for cytometry analysis and standardization</vt:lpstr>
      <vt:lpstr>Intracellular cytokine staining (ICS) assay</vt:lpstr>
      <vt:lpstr>RV144 efficacy trial</vt:lpstr>
      <vt:lpstr>Case-control results</vt:lpstr>
      <vt:lpstr>COMPASS analysis of RV144 case-control</vt:lpstr>
      <vt:lpstr>Combinatorial Polyfunctionality Analysis of Single-cell Subsets</vt:lpstr>
      <vt:lpstr>COMPASS analysis of RV144 case-control</vt:lpstr>
      <vt:lpstr>Functionality scores</vt:lpstr>
      <vt:lpstr>Functionality scores are inversely correlated with infection</vt:lpstr>
      <vt:lpstr>HVTN505 case-control </vt:lpstr>
      <vt:lpstr>PowerPoint Presentation</vt:lpstr>
      <vt:lpstr>Single-cell genomics: From one cell to one million cells!</vt:lpstr>
      <vt:lpstr>Challenges in single-cell genomics</vt:lpstr>
      <vt:lpstr>Methods/tools for single-cell genomics</vt:lpstr>
      <vt:lpstr>MAST: A unified computational framework</vt:lpstr>
      <vt:lpstr>MAST performance</vt:lpstr>
      <vt:lpstr>PowerPoint Presentation</vt:lpstr>
      <vt:lpstr>PowerPoint Presentation</vt:lpstr>
      <vt:lpstr>Immunotherapy: huge heterogeneity in response rates</vt:lpstr>
      <vt:lpstr>A case of immune escape</vt:lpstr>
      <vt:lpstr>PowerPoint Presentation</vt:lpstr>
      <vt:lpstr>PowerPoint Presentation</vt:lpstr>
      <vt:lpstr>PowerPoint Presentation</vt:lpstr>
      <vt:lpstr>PowerPoint Presentation</vt:lpstr>
      <vt:lpstr>PowerPoint Presentation</vt:lpstr>
      <vt:lpstr>Merkel cell polyomavirus expression</vt:lpstr>
      <vt:lpstr>Targeted approach reveals selective HLA-B loss with immune escape post-treatment with HLA-B35 Targeted T cells</vt:lpstr>
      <vt:lpstr>PowerPoint Presentation</vt:lpstr>
      <vt:lpstr>Summary</vt:lpstr>
      <vt:lpstr>Understanding the dynamics of adoptively transferred CD19 CAR-T cells</vt:lpstr>
      <vt:lpstr>Peak CAR-T cell counts in the blood associated with response rates and increased risk of toxicity </vt:lpstr>
      <vt:lpstr>Study Design</vt:lpstr>
      <vt:lpstr>Clonal diversity of CD8+ CAR-T cells decreased after infusion</vt:lpstr>
      <vt:lpstr>Single cell transcriptional profiles of infused CD8+ CAR-T cells are distinct from CAR-T cells in blood after infusion</vt:lpstr>
      <vt:lpstr>Increased cytotoxicity/proliferation in increasing clonotypes </vt:lpstr>
      <vt:lpstr>Summary</vt:lpstr>
      <vt:lpstr>What’s next? </vt:lpstr>
      <vt:lpstr>Acknowledgments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raph</dc:creator>
  <cp:keywords/>
  <dc:description/>
  <cp:lastModifiedBy>Zhao, Edward</cp:lastModifiedBy>
  <cp:revision>375</cp:revision>
  <cp:lastPrinted>2015-11-05T15:34:50Z</cp:lastPrinted>
  <dcterms:created xsi:type="dcterms:W3CDTF">2015-11-04T15:51:44Z</dcterms:created>
  <dcterms:modified xsi:type="dcterms:W3CDTF">2020-02-24T03:49:46Z</dcterms:modified>
  <cp:category/>
</cp:coreProperties>
</file>